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45"/>
  </p:notesMasterIdLst>
  <p:sldIdLst>
    <p:sldId id="258" r:id="rId2"/>
    <p:sldId id="329" r:id="rId3"/>
    <p:sldId id="368" r:id="rId4"/>
    <p:sldId id="369" r:id="rId5"/>
    <p:sldId id="370" r:id="rId6"/>
    <p:sldId id="348" r:id="rId7"/>
    <p:sldId id="347" r:id="rId8"/>
    <p:sldId id="339" r:id="rId9"/>
    <p:sldId id="340" r:id="rId10"/>
    <p:sldId id="371" r:id="rId11"/>
    <p:sldId id="372" r:id="rId12"/>
    <p:sldId id="373" r:id="rId13"/>
    <p:sldId id="374" r:id="rId14"/>
    <p:sldId id="375" r:id="rId15"/>
    <p:sldId id="376" r:id="rId16"/>
    <p:sldId id="378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50" r:id="rId33"/>
    <p:sldId id="345" r:id="rId34"/>
    <p:sldId id="343" r:id="rId35"/>
    <p:sldId id="331" r:id="rId36"/>
    <p:sldId id="337" r:id="rId37"/>
    <p:sldId id="332" r:id="rId38"/>
    <p:sldId id="333" r:id="rId39"/>
    <p:sldId id="334" r:id="rId40"/>
    <p:sldId id="335" r:id="rId41"/>
    <p:sldId id="338" r:id="rId42"/>
    <p:sldId id="377" r:id="rId43"/>
    <p:sldId id="273" r:id="rId4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020"/>
    <a:srgbClr val="CC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2998" autoAdjust="0"/>
  </p:normalViewPr>
  <p:slideViewPr>
    <p:cSldViewPr>
      <p:cViewPr varScale="1">
        <p:scale>
          <a:sx n="65" d="100"/>
          <a:sy n="65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CC9E0C5-8434-4025-B6F5-F5BE1AA6BDE0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7135D6-FF42-47F8-B9E3-B9ECE09EC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4F6469-F8B3-40AD-BF13-F3A177D2BD37}" type="slidenum">
              <a:rPr lang="en-GB" sz="1200">
                <a:latin typeface="Times New Roman" panose="02020603050405020304" pitchFamily="18" charset="0"/>
              </a:rPr>
              <a:pPr/>
              <a:t>6</a:t>
            </a:fld>
            <a:endParaRPr lang="en-GB" sz="120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5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E8A1CE-EC70-4732-9B63-C5D465EE6E4B}" type="slidenum">
              <a:rPr lang="en-GB" sz="1200"/>
              <a:pPr/>
              <a:t>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1538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E82671-4F6F-4421-989B-853E3DF262A2}" type="slidenum">
              <a:rPr lang="en-GB" sz="1200">
                <a:latin typeface="Times New Roman" panose="02020603050405020304" pitchFamily="18" charset="0"/>
              </a:rPr>
              <a:pPr/>
              <a:t>8</a:t>
            </a:fld>
            <a:endParaRPr lang="en-GB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3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9682F0-4CB6-4CE8-A915-122C3ED51C95}" type="slidenum">
              <a:rPr lang="en-GB" sz="1200">
                <a:latin typeface="Times New Roman" panose="02020603050405020304" pitchFamily="18" charset="0"/>
              </a:rPr>
              <a:pPr/>
              <a:t>9</a:t>
            </a:fld>
            <a:endParaRPr lang="en-GB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4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2870D2-135C-4A30-A601-08BAEDADA910}" type="slidenum">
              <a:rPr lang="en-GB" sz="1200">
                <a:latin typeface="Times New Roman" panose="02020603050405020304" pitchFamily="18" charset="0"/>
              </a:rPr>
              <a:pPr/>
              <a:t>33</a:t>
            </a:fld>
            <a:endParaRPr lang="en-GB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0BE891-5662-4B01-9B6B-49778B8CE4D3}" type="slidenum">
              <a:rPr lang="en-GB" sz="1200"/>
              <a:pPr/>
              <a:t>34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89931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EMH swoo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5314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swaine\AppData\Local\Microsoft\Windows\Temporary Internet Files\Content.Outlook\0CVKRI1T\emh-group-logo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16732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14600"/>
            <a:ext cx="8229600" cy="1143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6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7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6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005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40005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1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MH swoo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EMHGonline\images\emh-group-logo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8" y="5808663"/>
            <a:ext cx="17097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5314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14600"/>
            <a:ext cx="8229600" cy="1143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172200"/>
            <a:ext cx="5105400" cy="304800"/>
          </a:xfrm>
        </p:spPr>
        <p:txBody>
          <a:bodyPr/>
          <a:lstStyle>
            <a:lvl1pPr marL="0" indent="0">
              <a:buFont typeface="Wingdings" pitchFamily="1" charset="2"/>
              <a:buNone/>
              <a:defRPr b="1">
                <a:solidFill>
                  <a:srgbClr val="FF2020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60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5314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2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77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00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4000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5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9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7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07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8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76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EMH swoosh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9" name="Picture 6" descr="C:\Users\cswaine\AppData\Local\Microsoft\Windows\Temporary Internet Files\Content.Outlook\0CVKRI1T\emh-group-logo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313" y="5808663"/>
            <a:ext cx="17097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2B2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2B2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2B2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2B2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2B2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2B22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2B22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2B22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2B22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hyperlink" Target="http://www.wikispaces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hyperlink" Target="http://www.britishmuseum.org/" TargetMode="External"/><Relationship Id="rId18" Type="http://schemas.openxmlformats.org/officeDocument/2006/relationships/image" Target="../media/image73.jpeg"/><Relationship Id="rId26" Type="http://schemas.openxmlformats.org/officeDocument/2006/relationships/image" Target="../media/image77.png"/><Relationship Id="rId3" Type="http://schemas.openxmlformats.org/officeDocument/2006/relationships/hyperlink" Target="http://en.wikipedia.org/wiki/Main_Page" TargetMode="External"/><Relationship Id="rId21" Type="http://schemas.openxmlformats.org/officeDocument/2006/relationships/hyperlink" Target="http://www.rhs.org.uk/" TargetMode="External"/><Relationship Id="rId7" Type="http://schemas.openxmlformats.org/officeDocument/2006/relationships/hyperlink" Target="http://ehow.com/" TargetMode="External"/><Relationship Id="rId12" Type="http://schemas.openxmlformats.org/officeDocument/2006/relationships/image" Target="../media/image70.png"/><Relationship Id="rId17" Type="http://schemas.openxmlformats.org/officeDocument/2006/relationships/hyperlink" Target="http://www.tripadvisor.co.uk/" TargetMode="External"/><Relationship Id="rId25" Type="http://schemas.openxmlformats.org/officeDocument/2006/relationships/hyperlink" Target="http://www.nationaltrust.org.uk/" TargetMode="External"/><Relationship Id="rId2" Type="http://schemas.openxmlformats.org/officeDocument/2006/relationships/image" Target="../media/image65.jpeg"/><Relationship Id="rId16" Type="http://schemas.openxmlformats.org/officeDocument/2006/relationships/image" Target="../media/image72.png"/><Relationship Id="rId20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hyperlink" Target="http://www.nationalrail.co.uk/" TargetMode="External"/><Relationship Id="rId24" Type="http://schemas.openxmlformats.org/officeDocument/2006/relationships/image" Target="../media/image76.png"/><Relationship Id="rId5" Type="http://schemas.openxmlformats.org/officeDocument/2006/relationships/hyperlink" Target="http://www.bbc.co.uk/" TargetMode="External"/><Relationship Id="rId15" Type="http://schemas.openxmlformats.org/officeDocument/2006/relationships/hyperlink" Target="http://www.deliaonline.com/recipes" TargetMode="External"/><Relationship Id="rId23" Type="http://schemas.openxmlformats.org/officeDocument/2006/relationships/hyperlink" Target="http://www.findmypast.co.uk/" TargetMode="External"/><Relationship Id="rId28" Type="http://schemas.openxmlformats.org/officeDocument/2006/relationships/image" Target="../media/image78.jpeg"/><Relationship Id="rId10" Type="http://schemas.openxmlformats.org/officeDocument/2006/relationships/image" Target="../media/image69.jpeg"/><Relationship Id="rId19" Type="http://schemas.openxmlformats.org/officeDocument/2006/relationships/hyperlink" Target="http://www.knitandsew.co.uk/" TargetMode="External"/><Relationship Id="rId4" Type="http://schemas.openxmlformats.org/officeDocument/2006/relationships/image" Target="../media/image66.png"/><Relationship Id="rId9" Type="http://schemas.openxmlformats.org/officeDocument/2006/relationships/hyperlink" Target="https://www.gov.uk/" TargetMode="External"/><Relationship Id="rId14" Type="http://schemas.openxmlformats.org/officeDocument/2006/relationships/image" Target="../media/image71.jpeg"/><Relationship Id="rId22" Type="http://schemas.openxmlformats.org/officeDocument/2006/relationships/image" Target="../media/image75.png"/><Relationship Id="rId27" Type="http://schemas.openxmlformats.org/officeDocument/2006/relationships/hyperlink" Target="http://www.nationalarchives.gov.uk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hyperlink" Target="https://accounts.google.com/" TargetMode="External"/><Relationship Id="rId7" Type="http://schemas.openxmlformats.org/officeDocument/2006/relationships/hyperlink" Target="http://uk.mail.yahoo.com/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hyperlink" Target="http://www.hotmail.com/" TargetMode="External"/><Relationship Id="rId10" Type="http://schemas.openxmlformats.org/officeDocument/2006/relationships/image" Target="../media/image83.jpeg"/><Relationship Id="rId4" Type="http://schemas.openxmlformats.org/officeDocument/2006/relationships/image" Target="../media/image80.png"/><Relationship Id="rId9" Type="http://schemas.openxmlformats.org/officeDocument/2006/relationships/hyperlink" Target="http://www.aboutfinerda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hyperlink" Target="http://www.ebay.co.uk/" TargetMode="External"/><Relationship Id="rId18" Type="http://schemas.openxmlformats.org/officeDocument/2006/relationships/image" Target="../media/image92.jpeg"/><Relationship Id="rId3" Type="http://schemas.openxmlformats.org/officeDocument/2006/relationships/hyperlink" Target="http://www.tesco.com/" TargetMode="External"/><Relationship Id="rId7" Type="http://schemas.openxmlformats.org/officeDocument/2006/relationships/hyperlink" Target="http://www.amazon.co.uk/" TargetMode="External"/><Relationship Id="rId12" Type="http://schemas.openxmlformats.org/officeDocument/2006/relationships/image" Target="../media/image89.jpeg"/><Relationship Id="rId17" Type="http://schemas.openxmlformats.org/officeDocument/2006/relationships/hyperlink" Target="http://www.boots.com/" TargetMode="External"/><Relationship Id="rId2" Type="http://schemas.openxmlformats.org/officeDocument/2006/relationships/image" Target="../media/image84.jpeg"/><Relationship Id="rId16" Type="http://schemas.openxmlformats.org/officeDocument/2006/relationships/image" Target="../media/image91.jpeg"/><Relationship Id="rId20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hyperlink" Target="http://www.waitrose.com/" TargetMode="External"/><Relationship Id="rId5" Type="http://schemas.openxmlformats.org/officeDocument/2006/relationships/hyperlink" Target="http://www.johnlewis.com/" TargetMode="External"/><Relationship Id="rId15" Type="http://schemas.openxmlformats.org/officeDocument/2006/relationships/hyperlink" Target="http://www.argos.co.uk/" TargetMode="External"/><Relationship Id="rId10" Type="http://schemas.openxmlformats.org/officeDocument/2006/relationships/image" Target="../media/image88.jpeg"/><Relationship Id="rId19" Type="http://schemas.openxmlformats.org/officeDocument/2006/relationships/hyperlink" Target="http://www.gumtree.com/" TargetMode="External"/><Relationship Id="rId4" Type="http://schemas.openxmlformats.org/officeDocument/2006/relationships/image" Target="../media/image85.png"/><Relationship Id="rId9" Type="http://schemas.openxmlformats.org/officeDocument/2006/relationships/hyperlink" Target="http://www.thomascook.com/" TargetMode="External"/><Relationship Id="rId1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www.skype.com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hyperlink" Target="http://www.oovoo.com/home.asp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yanair.com/en" TargetMode="External"/><Relationship Id="rId13" Type="http://schemas.openxmlformats.org/officeDocument/2006/relationships/image" Target="../media/image101.png"/><Relationship Id="rId3" Type="http://schemas.openxmlformats.org/officeDocument/2006/relationships/image" Target="../media/image96.jpeg"/><Relationship Id="rId7" Type="http://schemas.openxmlformats.org/officeDocument/2006/relationships/image" Target="../media/image98.jpeg"/><Relationship Id="rId12" Type="http://schemas.openxmlformats.org/officeDocument/2006/relationships/hyperlink" Target="http://www.lcfc.com/" TargetMode="External"/><Relationship Id="rId17" Type="http://schemas.openxmlformats.org/officeDocument/2006/relationships/image" Target="../media/image103.jpeg"/><Relationship Id="rId2" Type="http://schemas.openxmlformats.org/officeDocument/2006/relationships/hyperlink" Target="http://www.rsc.org.uk/" TargetMode="External"/><Relationship Id="rId16" Type="http://schemas.openxmlformats.org/officeDocument/2006/relationships/hyperlink" Target="http://www.showcasecinemas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so.co.uk/" TargetMode="External"/><Relationship Id="rId11" Type="http://schemas.openxmlformats.org/officeDocument/2006/relationships/image" Target="../media/image100.png"/><Relationship Id="rId5" Type="http://schemas.openxmlformats.org/officeDocument/2006/relationships/image" Target="../media/image97.jpeg"/><Relationship Id="rId15" Type="http://schemas.openxmlformats.org/officeDocument/2006/relationships/image" Target="../media/image102.jpeg"/><Relationship Id="rId10" Type="http://schemas.openxmlformats.org/officeDocument/2006/relationships/hyperlink" Target="http://www.leicestertigers.com/index.php" TargetMode="External"/><Relationship Id="rId4" Type="http://schemas.openxmlformats.org/officeDocument/2006/relationships/hyperlink" Target="http://www.firstgroup.com/ukbus/leicester/tickets/" TargetMode="External"/><Relationship Id="rId9" Type="http://schemas.openxmlformats.org/officeDocument/2006/relationships/image" Target="../media/image99.jpeg"/><Relationship Id="rId14" Type="http://schemas.openxmlformats.org/officeDocument/2006/relationships/hyperlink" Target="http://www.nationalrail.co.uk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reads.com/" TargetMode="External"/><Relationship Id="rId13" Type="http://schemas.openxmlformats.org/officeDocument/2006/relationships/image" Target="../media/image109.jpeg"/><Relationship Id="rId18" Type="http://schemas.openxmlformats.org/officeDocument/2006/relationships/hyperlink" Target="http://news.bbc.co.uk/local/bristol/hi/people_and_places/newsid_8755000/8755627.stm" TargetMode="External"/><Relationship Id="rId3" Type="http://schemas.openxmlformats.org/officeDocument/2006/relationships/image" Target="../media/image104.jpeg"/><Relationship Id="rId21" Type="http://schemas.openxmlformats.org/officeDocument/2006/relationships/image" Target="../media/image113.png"/><Relationship Id="rId7" Type="http://schemas.openxmlformats.org/officeDocument/2006/relationships/image" Target="../media/image106.jpeg"/><Relationship Id="rId12" Type="http://schemas.openxmlformats.org/officeDocument/2006/relationships/hyperlink" Target="http://www.bollywoodhungama.com/" TargetMode="External"/><Relationship Id="rId17" Type="http://schemas.openxmlformats.org/officeDocument/2006/relationships/image" Target="../media/image111.jpeg"/><Relationship Id="rId25" Type="http://schemas.openxmlformats.org/officeDocument/2006/relationships/image" Target="../media/image115.jpeg"/><Relationship Id="rId2" Type="http://schemas.openxmlformats.org/officeDocument/2006/relationships/hyperlink" Target="http://www.rhs.org.uk/" TargetMode="External"/><Relationship Id="rId16" Type="http://schemas.openxmlformats.org/officeDocument/2006/relationships/hyperlink" Target="http://www.jamieoliver.com/" TargetMode="External"/><Relationship Id="rId20" Type="http://schemas.openxmlformats.org/officeDocument/2006/relationships/hyperlink" Target="http://www.howstuffwork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cal-history.co.uk/" TargetMode="External"/><Relationship Id="rId11" Type="http://schemas.openxmlformats.org/officeDocument/2006/relationships/image" Target="../media/image108.png"/><Relationship Id="rId24" Type="http://schemas.openxmlformats.org/officeDocument/2006/relationships/hyperlink" Target="http://bestforpuzzles.com/daily-quick-crossword/daily-quick-crossword.html" TargetMode="External"/><Relationship Id="rId5" Type="http://schemas.openxmlformats.org/officeDocument/2006/relationships/image" Target="../media/image105.jpeg"/><Relationship Id="rId15" Type="http://schemas.openxmlformats.org/officeDocument/2006/relationships/image" Target="../media/image110.jpeg"/><Relationship Id="rId23" Type="http://schemas.openxmlformats.org/officeDocument/2006/relationships/image" Target="../media/image114.png"/><Relationship Id="rId10" Type="http://schemas.openxmlformats.org/officeDocument/2006/relationships/hyperlink" Target="http://www.abta.com/" TargetMode="External"/><Relationship Id="rId19" Type="http://schemas.openxmlformats.org/officeDocument/2006/relationships/image" Target="../media/image112.png"/><Relationship Id="rId4" Type="http://schemas.openxmlformats.org/officeDocument/2006/relationships/hyperlink" Target="http://www.formula1.com/default.html" TargetMode="External"/><Relationship Id="rId9" Type="http://schemas.openxmlformats.org/officeDocument/2006/relationships/image" Target="../media/image107.jpeg"/><Relationship Id="rId14" Type="http://schemas.openxmlformats.org/officeDocument/2006/relationships/hyperlink" Target="http://positivelycrochet.blogspot.co.uk/" TargetMode="External"/><Relationship Id="rId22" Type="http://schemas.openxmlformats.org/officeDocument/2006/relationships/hyperlink" Target="http://www.diyfixit.co.uk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ltontimes.co.uk/" TargetMode="External"/><Relationship Id="rId13" Type="http://schemas.openxmlformats.org/officeDocument/2006/relationships/image" Target="../media/image121.jpeg"/><Relationship Id="rId18" Type="http://schemas.openxmlformats.org/officeDocument/2006/relationships/hyperlink" Target="http://www.aljazeera.net/portal" TargetMode="External"/><Relationship Id="rId3" Type="http://schemas.openxmlformats.org/officeDocument/2006/relationships/image" Target="../media/image116.jpeg"/><Relationship Id="rId21" Type="http://schemas.openxmlformats.org/officeDocument/2006/relationships/image" Target="../media/image125.jpeg"/><Relationship Id="rId7" Type="http://schemas.openxmlformats.org/officeDocument/2006/relationships/image" Target="../media/image118.jpeg"/><Relationship Id="rId12" Type="http://schemas.openxmlformats.org/officeDocument/2006/relationships/hyperlink" Target="http://www.loughboroughecho.net/" TargetMode="External"/><Relationship Id="rId17" Type="http://schemas.openxmlformats.org/officeDocument/2006/relationships/image" Target="../media/image123.jpeg"/><Relationship Id="rId2" Type="http://schemas.openxmlformats.org/officeDocument/2006/relationships/hyperlink" Target="http://www.bbc.co.uk/news/" TargetMode="External"/><Relationship Id="rId16" Type="http://schemas.openxmlformats.org/officeDocument/2006/relationships/hyperlink" Target="http://www.thepaperboy.com/" TargetMode="External"/><Relationship Id="rId20" Type="http://schemas.openxmlformats.org/officeDocument/2006/relationships/hyperlink" Target="http://timesofindia.indiatim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ist_of_newspapers_in_the_United_Kingdom" TargetMode="External"/><Relationship Id="rId11" Type="http://schemas.openxmlformats.org/officeDocument/2006/relationships/image" Target="../media/image120.jpeg"/><Relationship Id="rId5" Type="http://schemas.openxmlformats.org/officeDocument/2006/relationships/image" Target="../media/image117.jpeg"/><Relationship Id="rId15" Type="http://schemas.openxmlformats.org/officeDocument/2006/relationships/image" Target="../media/image122.jpeg"/><Relationship Id="rId10" Type="http://schemas.openxmlformats.org/officeDocument/2006/relationships/hyperlink" Target="http://www.thisisleicestershire.co.uk/news#axzz2Pm9vwz2n" TargetMode="External"/><Relationship Id="rId19" Type="http://schemas.openxmlformats.org/officeDocument/2006/relationships/image" Target="../media/image124.jpeg"/><Relationship Id="rId4" Type="http://schemas.openxmlformats.org/officeDocument/2006/relationships/hyperlink" Target="http://www.live-radio.net/worldwide.shtml" TargetMode="External"/><Relationship Id="rId9" Type="http://schemas.openxmlformats.org/officeDocument/2006/relationships/image" Target="../media/image119.png"/><Relationship Id="rId14" Type="http://schemas.openxmlformats.org/officeDocument/2006/relationships/hyperlink" Target="http://www.bangkokpost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picasaweb.google.com" TargetMode="External"/><Relationship Id="rId3" Type="http://schemas.openxmlformats.org/officeDocument/2006/relationships/image" Target="../media/image126.png"/><Relationship Id="rId7" Type="http://schemas.openxmlformats.org/officeDocument/2006/relationships/image" Target="../media/image128.png"/><Relationship Id="rId2" Type="http://schemas.openxmlformats.org/officeDocument/2006/relationships/hyperlink" Target="http://www.flick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bucket.com/" TargetMode="External"/><Relationship Id="rId11" Type="http://schemas.openxmlformats.org/officeDocument/2006/relationships/image" Target="../media/image130.jpeg"/><Relationship Id="rId5" Type="http://schemas.openxmlformats.org/officeDocument/2006/relationships/image" Target="../media/image127.jpeg"/><Relationship Id="rId10" Type="http://schemas.openxmlformats.org/officeDocument/2006/relationships/hyperlink" Target="http://www.photobox.co.uk/" TargetMode="External"/><Relationship Id="rId4" Type="http://schemas.openxmlformats.org/officeDocument/2006/relationships/hyperlink" Target="http://www.youtube.com/" TargetMode="External"/><Relationship Id="rId9" Type="http://schemas.openxmlformats.org/officeDocument/2006/relationships/image" Target="../media/image1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lifax.co.uk/home/home.asp" TargetMode="External"/><Relationship Id="rId13" Type="http://schemas.openxmlformats.org/officeDocument/2006/relationships/image" Target="../media/image136.jpeg"/><Relationship Id="rId3" Type="http://schemas.openxmlformats.org/officeDocument/2006/relationships/image" Target="../media/image131.jpeg"/><Relationship Id="rId7" Type="http://schemas.openxmlformats.org/officeDocument/2006/relationships/image" Target="../media/image133.jpeg"/><Relationship Id="rId12" Type="http://schemas.openxmlformats.org/officeDocument/2006/relationships/hyperlink" Target="http://www.co-operativebank.co.uk/" TargetMode="External"/><Relationship Id="rId2" Type="http://schemas.openxmlformats.org/officeDocument/2006/relationships/hyperlink" Target="https://www.paypal.com/uk/webapps/mpp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onwide.co.uk/" TargetMode="External"/><Relationship Id="rId11" Type="http://schemas.openxmlformats.org/officeDocument/2006/relationships/image" Target="../media/image135.jpeg"/><Relationship Id="rId5" Type="http://schemas.openxmlformats.org/officeDocument/2006/relationships/image" Target="../media/image132.jpeg"/><Relationship Id="rId10" Type="http://schemas.openxmlformats.org/officeDocument/2006/relationships/hyperlink" Target="http://www.clockwise.coop/" TargetMode="External"/><Relationship Id="rId4" Type="http://schemas.openxmlformats.org/officeDocument/2006/relationships/hyperlink" Target="http://www.natwest.com/personal.ashx" TargetMode="External"/><Relationship Id="rId9" Type="http://schemas.openxmlformats.org/officeDocument/2006/relationships/image" Target="../media/image134.jpeg"/><Relationship Id="rId14" Type="http://schemas.openxmlformats.org/officeDocument/2006/relationships/image" Target="../media/image1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hyperlink" Target="http://www.ons.gov.uk/ons/guide-method/census/2011/index.html" TargetMode="External"/><Relationship Id="rId7" Type="http://schemas.openxmlformats.org/officeDocument/2006/relationships/hyperlink" Target="https://familysearch.org/" TargetMode="External"/><Relationship Id="rId12" Type="http://schemas.openxmlformats.org/officeDocument/2006/relationships/image" Target="../media/image143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hyperlink" Target="http://www.freebmd.org.uk/" TargetMode="External"/><Relationship Id="rId5" Type="http://schemas.openxmlformats.org/officeDocument/2006/relationships/hyperlink" Target="http://www.bbc.co.uk/familyhistory/" TargetMode="External"/><Relationship Id="rId10" Type="http://schemas.openxmlformats.org/officeDocument/2006/relationships/image" Target="../media/image142.png"/><Relationship Id="rId4" Type="http://schemas.openxmlformats.org/officeDocument/2006/relationships/image" Target="../media/image139.jpeg"/><Relationship Id="rId9" Type="http://schemas.openxmlformats.org/officeDocument/2006/relationships/hyperlink" Target="http://www.gro.gov.uk/gro/content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hsdirect.nhs.uk/" TargetMode="External"/><Relationship Id="rId13" Type="http://schemas.openxmlformats.org/officeDocument/2006/relationships/image" Target="../media/image149.png"/><Relationship Id="rId18" Type="http://schemas.openxmlformats.org/officeDocument/2006/relationships/hyperlink" Target="http://www.depressionalliance.org/" TargetMode="External"/><Relationship Id="rId26" Type="http://schemas.openxmlformats.org/officeDocument/2006/relationships/hyperlink" Target="http://www.abilitynet.org.uk/" TargetMode="External"/><Relationship Id="rId3" Type="http://schemas.openxmlformats.org/officeDocument/2006/relationships/image" Target="../media/image144.jpeg"/><Relationship Id="rId21" Type="http://schemas.openxmlformats.org/officeDocument/2006/relationships/image" Target="../media/image153.jpeg"/><Relationship Id="rId34" Type="http://schemas.openxmlformats.org/officeDocument/2006/relationships/hyperlink" Target="http://www.lgf.org.uk/" TargetMode="External"/><Relationship Id="rId7" Type="http://schemas.openxmlformats.org/officeDocument/2006/relationships/image" Target="../media/image146.jpeg"/><Relationship Id="rId12" Type="http://schemas.openxmlformats.org/officeDocument/2006/relationships/hyperlink" Target="http://www.bullying.co.uk/" TargetMode="External"/><Relationship Id="rId17" Type="http://schemas.openxmlformats.org/officeDocument/2006/relationships/image" Target="../media/image151.jpeg"/><Relationship Id="rId25" Type="http://schemas.openxmlformats.org/officeDocument/2006/relationships/image" Target="../media/image155.png"/><Relationship Id="rId33" Type="http://schemas.openxmlformats.org/officeDocument/2006/relationships/image" Target="../media/image159.jpeg"/><Relationship Id="rId2" Type="http://schemas.openxmlformats.org/officeDocument/2006/relationships/hyperlink" Target="http://www.bdadyslexia.org.uk/" TargetMode="External"/><Relationship Id="rId16" Type="http://schemas.openxmlformats.org/officeDocument/2006/relationships/hyperlink" Target="http://www.ageuk.org.uk/" TargetMode="External"/><Relationship Id="rId20" Type="http://schemas.openxmlformats.org/officeDocument/2006/relationships/hyperlink" Target="http://www.ssafa.org.uk/" TargetMode="External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izensadvice.org.uk/" TargetMode="External"/><Relationship Id="rId11" Type="http://schemas.openxmlformats.org/officeDocument/2006/relationships/image" Target="../media/image148.jpeg"/><Relationship Id="rId24" Type="http://schemas.openxmlformats.org/officeDocument/2006/relationships/hyperlink" Target="http://www.victimsupport.org.uk/" TargetMode="External"/><Relationship Id="rId32" Type="http://schemas.openxmlformats.org/officeDocument/2006/relationships/hyperlink" Target="http://www.womensaid.org.uk/" TargetMode="External"/><Relationship Id="rId37" Type="http://schemas.openxmlformats.org/officeDocument/2006/relationships/image" Target="../media/image161.jpeg"/><Relationship Id="rId5" Type="http://schemas.openxmlformats.org/officeDocument/2006/relationships/image" Target="../media/image145.jpeg"/><Relationship Id="rId15" Type="http://schemas.openxmlformats.org/officeDocument/2006/relationships/image" Target="../media/image150.jpeg"/><Relationship Id="rId23" Type="http://schemas.openxmlformats.org/officeDocument/2006/relationships/image" Target="../media/image154.png"/><Relationship Id="rId28" Type="http://schemas.openxmlformats.org/officeDocument/2006/relationships/hyperlink" Target="http://www.crusebereavementcare.org.uk/" TargetMode="External"/><Relationship Id="rId36" Type="http://schemas.openxmlformats.org/officeDocument/2006/relationships/hyperlink" Target="http://www.rethink.org/" TargetMode="External"/><Relationship Id="rId10" Type="http://schemas.openxmlformats.org/officeDocument/2006/relationships/hyperlink" Target="http://www.rnib.org.uk/Pages/Home.aspx" TargetMode="External"/><Relationship Id="rId19" Type="http://schemas.openxmlformats.org/officeDocument/2006/relationships/image" Target="../media/image152.jpeg"/><Relationship Id="rId31" Type="http://schemas.openxmlformats.org/officeDocument/2006/relationships/image" Target="../media/image158.jpeg"/><Relationship Id="rId4" Type="http://schemas.openxmlformats.org/officeDocument/2006/relationships/hyperlink" Target="http://www.cancerresearchuk.org/home/" TargetMode="External"/><Relationship Id="rId9" Type="http://schemas.openxmlformats.org/officeDocument/2006/relationships/image" Target="../media/image147.png"/><Relationship Id="rId14" Type="http://schemas.openxmlformats.org/officeDocument/2006/relationships/hyperlink" Target="http://www.moneysavingexpert.com/" TargetMode="External"/><Relationship Id="rId22" Type="http://schemas.openxmlformats.org/officeDocument/2006/relationships/hyperlink" Target="http://www.samaritans.org/" TargetMode="External"/><Relationship Id="rId27" Type="http://schemas.openxmlformats.org/officeDocument/2006/relationships/image" Target="../media/image156.png"/><Relationship Id="rId30" Type="http://schemas.openxmlformats.org/officeDocument/2006/relationships/hyperlink" Target="http://www.redcross.org.uk/What-we-do/Finding-missing-family/International-tracing-and-message-services" TargetMode="External"/><Relationship Id="rId35" Type="http://schemas.openxmlformats.org/officeDocument/2006/relationships/image" Target="../media/image16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lunteering.org.uk/" TargetMode="External"/><Relationship Id="rId13" Type="http://schemas.openxmlformats.org/officeDocument/2006/relationships/image" Target="../media/image167.png"/><Relationship Id="rId3" Type="http://schemas.openxmlformats.org/officeDocument/2006/relationships/image" Target="../media/image162.jpeg"/><Relationship Id="rId7" Type="http://schemas.openxmlformats.org/officeDocument/2006/relationships/image" Target="../media/image164.jpeg"/><Relationship Id="rId12" Type="http://schemas.openxmlformats.org/officeDocument/2006/relationships/hyperlink" Target="http://onlinebookclub.org/" TargetMode="External"/><Relationship Id="rId2" Type="http://schemas.openxmlformats.org/officeDocument/2006/relationships/hyperlink" Target="http://www.friendsreunited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nsnet.com/" TargetMode="External"/><Relationship Id="rId11" Type="http://schemas.openxmlformats.org/officeDocument/2006/relationships/image" Target="../media/image166.png"/><Relationship Id="rId5" Type="http://schemas.openxmlformats.org/officeDocument/2006/relationships/image" Target="../media/image163.png"/><Relationship Id="rId15" Type="http://schemas.openxmlformats.org/officeDocument/2006/relationships/image" Target="../media/image168.jpeg"/><Relationship Id="rId10" Type="http://schemas.openxmlformats.org/officeDocument/2006/relationships/hyperlink" Target="http://www.forcesreunited.org.uk/" TargetMode="External"/><Relationship Id="rId4" Type="http://schemas.openxmlformats.org/officeDocument/2006/relationships/hyperlink" Target="http://www.top10bestdatingsites.co.uk/" TargetMode="External"/><Relationship Id="rId9" Type="http://schemas.openxmlformats.org/officeDocument/2006/relationships/image" Target="../media/image165.jpeg"/><Relationship Id="rId14" Type="http://schemas.openxmlformats.org/officeDocument/2006/relationships/hyperlink" Target="http://www.facebook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adviceonline.co.uk/" TargetMode="External"/><Relationship Id="rId13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1.png"/><Relationship Id="rId12" Type="http://schemas.openxmlformats.org/officeDocument/2006/relationships/hyperlink" Target="http://www.reed.co.uk/career-advice/topics/interviews" TargetMode="External"/><Relationship Id="rId2" Type="http://schemas.openxmlformats.org/officeDocument/2006/relationships/hyperlink" Target="http://cvmk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ionalcareersservice.direct.gov.uk/advice/Pages/default.aspx" TargetMode="External"/><Relationship Id="rId11" Type="http://schemas.openxmlformats.org/officeDocument/2006/relationships/image" Target="../media/image173.jpeg"/><Relationship Id="rId5" Type="http://schemas.openxmlformats.org/officeDocument/2006/relationships/image" Target="../media/image170.png"/><Relationship Id="rId10" Type="http://schemas.openxmlformats.org/officeDocument/2006/relationships/hyperlink" Target="http://www.apprenticeships.org.uk/" TargetMode="External"/><Relationship Id="rId4" Type="http://schemas.openxmlformats.org/officeDocument/2006/relationships/hyperlink" Target="http://www.linkedin.com/home" TargetMode="External"/><Relationship Id="rId9" Type="http://schemas.openxmlformats.org/officeDocument/2006/relationships/image" Target="../media/image17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improve-english-maths-it-skills" TargetMode="External"/><Relationship Id="rId13" Type="http://schemas.openxmlformats.org/officeDocument/2006/relationships/image" Target="../media/image180.jpeg"/><Relationship Id="rId3" Type="http://schemas.openxmlformats.org/officeDocument/2006/relationships/image" Target="../media/image175.jpeg"/><Relationship Id="rId7" Type="http://schemas.openxmlformats.org/officeDocument/2006/relationships/image" Target="../media/image177.jpeg"/><Relationship Id="rId12" Type="http://schemas.openxmlformats.org/officeDocument/2006/relationships/hyperlink" Target="http://www.loucoll.ac.uk/" TargetMode="External"/><Relationship Id="rId17" Type="http://schemas.openxmlformats.org/officeDocument/2006/relationships/image" Target="../media/image182.png"/><Relationship Id="rId2" Type="http://schemas.openxmlformats.org/officeDocument/2006/relationships/hyperlink" Target="http://www.bbc.co.uk/schools/parents/" TargetMode="External"/><Relationship Id="rId16" Type="http://schemas.openxmlformats.org/officeDocument/2006/relationships/hyperlink" Target="http://www.safenetwork.org.uk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skillswise" TargetMode="External"/><Relationship Id="rId11" Type="http://schemas.openxmlformats.org/officeDocument/2006/relationships/image" Target="../media/image179.jpeg"/><Relationship Id="rId5" Type="http://schemas.openxmlformats.org/officeDocument/2006/relationships/image" Target="../media/image176.png"/><Relationship Id="rId15" Type="http://schemas.openxmlformats.org/officeDocument/2006/relationships/image" Target="../media/image181.jpeg"/><Relationship Id="rId10" Type="http://schemas.openxmlformats.org/officeDocument/2006/relationships/hyperlink" Target="http://www.leicestercollege.ac.uk/" TargetMode="External"/><Relationship Id="rId4" Type="http://schemas.openxmlformats.org/officeDocument/2006/relationships/hyperlink" Target="http://www.bbc.co.uk/cbeebies/grownups/" TargetMode="External"/><Relationship Id="rId9" Type="http://schemas.openxmlformats.org/officeDocument/2006/relationships/image" Target="../media/image178.png"/><Relationship Id="rId14" Type="http://schemas.openxmlformats.org/officeDocument/2006/relationships/hyperlink" Target="http://www.childnet.com/parents-and-carer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7.jpe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hyperlink" Target="http://wp.nmc.org/horizon2011/sections/mobile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jpeg"/><Relationship Id="rId4" Type="http://schemas.openxmlformats.org/officeDocument/2006/relationships/image" Target="../media/image19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SbsDoysX0" TargetMode="External"/><Relationship Id="rId2" Type="http://schemas.openxmlformats.org/officeDocument/2006/relationships/hyperlink" Target="https://www.youtube.com/watch?v=uQKSUr8X3w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easton@niace.org.uk" TargetMode="External"/><Relationship Id="rId2" Type="http://schemas.openxmlformats.org/officeDocument/2006/relationships/hyperlink" Target="mailto:chris.swaine@emha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260350"/>
            <a:ext cx="8256588" cy="3313113"/>
          </a:xfrm>
        </p:spPr>
        <p:txBody>
          <a:bodyPr/>
          <a:lstStyle/>
          <a:p>
            <a:pPr algn="ctr"/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>Digital Inclusion, Welfare Reform and Universal Credit</a:t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>What’s the hook?</a:t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endParaRPr lang="en-US" altLang="en-US" smtClean="0"/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430213" y="3141663"/>
            <a:ext cx="7705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Chris Swaine, emh group and Susan Easton, NIACE</a:t>
            </a:r>
            <a:endParaRPr lang="en-US" altLang="en-US" sz="1200">
              <a:solidFill>
                <a:schemeClr val="tx2"/>
              </a:solidFill>
            </a:endParaRPr>
          </a:p>
        </p:txBody>
      </p:sp>
      <p:cxnSp>
        <p:nvCxnSpPr>
          <p:cNvPr id="6148" name="Straight Connector 2"/>
          <p:cNvCxnSpPr>
            <a:cxnSpLocks noChangeShapeType="1"/>
          </p:cNvCxnSpPr>
          <p:nvPr/>
        </p:nvCxnSpPr>
        <p:spPr bwMode="auto">
          <a:xfrm>
            <a:off x="0" y="530066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 eaLnBrk="1" hangingPunct="1"/>
            <a:r>
              <a:rPr lang="en-GB" smtClean="0"/>
              <a:t>Skills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b="1" smtClean="0"/>
              <a:t>Block 1: E – Citizenship</a:t>
            </a:r>
          </a:p>
          <a:p>
            <a:pPr lvl="1" eaLnBrk="1" hangingPunct="1"/>
            <a:r>
              <a:rPr lang="en-GB" smtClean="0"/>
              <a:t>E-Democracy. </a:t>
            </a:r>
          </a:p>
          <a:p>
            <a:pPr lvl="1" eaLnBrk="1" hangingPunct="1"/>
            <a:r>
              <a:rPr lang="en-GB" smtClean="0"/>
              <a:t>E-Commerce</a:t>
            </a:r>
          </a:p>
          <a:p>
            <a:pPr lvl="1" eaLnBrk="1" hangingPunct="1"/>
            <a:r>
              <a:rPr lang="en-GB" smtClean="0"/>
              <a:t>E-Government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b="1" smtClean="0"/>
              <a:t>Block 2: Collaboration</a:t>
            </a:r>
          </a:p>
          <a:p>
            <a:pPr lvl="1" eaLnBrk="1" hangingPunct="1"/>
            <a:r>
              <a:rPr lang="en-GB" smtClean="0"/>
              <a:t>Collaborative documents</a:t>
            </a:r>
          </a:p>
          <a:p>
            <a:pPr lvl="1" eaLnBrk="1" hangingPunct="1"/>
            <a:r>
              <a:rPr lang="en-GB" smtClean="0"/>
              <a:t>Sharing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b="1" smtClean="0"/>
              <a:t>Block 3: Social networking</a:t>
            </a:r>
          </a:p>
          <a:p>
            <a:pPr lvl="1" eaLnBrk="1" hangingPunct="1"/>
            <a:r>
              <a:rPr lang="en-GB" smtClean="0"/>
              <a:t>Employability</a:t>
            </a:r>
          </a:p>
          <a:p>
            <a:pPr lvl="1" eaLnBrk="1" hangingPunct="1"/>
            <a:r>
              <a:rPr lang="en-GB" smtClean="0"/>
              <a:t>Connecting with others</a:t>
            </a:r>
          </a:p>
          <a:p>
            <a:pPr lvl="1" eaLnBrk="1" hangingPunct="1"/>
            <a:r>
              <a:rPr lang="en-GB" smtClean="0"/>
              <a:t>Staying safe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sz="2600" b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GB" sz="2400" b="1" smtClean="0"/>
          </a:p>
          <a:p>
            <a:pPr eaLnBrk="1" hangingPunct="1"/>
            <a:endParaRPr lang="en-GB" b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GB" smtClean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GB" sz="1800" b="1" kern="0" dirty="0" smtClean="0"/>
              <a:t>Block 4: </a:t>
            </a:r>
            <a:r>
              <a:rPr lang="en-GB" sz="1800" kern="0" dirty="0" smtClean="0"/>
              <a:t>Communication</a:t>
            </a:r>
          </a:p>
          <a:p>
            <a:pPr lvl="1" eaLnBrk="1" hangingPunct="1">
              <a:defRPr/>
            </a:pPr>
            <a:r>
              <a:rPr lang="en-GB" sz="1800" kern="0" dirty="0" smtClean="0"/>
              <a:t>Online chat</a:t>
            </a:r>
          </a:p>
          <a:p>
            <a:pPr lvl="1" eaLnBrk="1" hangingPunct="1">
              <a:defRPr/>
            </a:pPr>
            <a:r>
              <a:rPr lang="en-GB" sz="1800" kern="0" dirty="0" smtClean="0"/>
              <a:t>Sharing knowledge</a:t>
            </a:r>
          </a:p>
          <a:p>
            <a:pPr lvl="1" eaLnBrk="1" hangingPunct="1">
              <a:defRPr/>
            </a:pPr>
            <a:r>
              <a:rPr lang="en-GB" sz="1800" kern="0" dirty="0" smtClean="0"/>
              <a:t>Publishing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b="1" kern="0" dirty="0" smtClean="0"/>
              <a:t>Block 5: Basic Skills</a:t>
            </a:r>
          </a:p>
          <a:p>
            <a:pPr lvl="1" eaLnBrk="1" hangingPunct="1">
              <a:defRPr/>
            </a:pPr>
            <a:r>
              <a:rPr lang="en-GB" sz="1800" kern="0" dirty="0" smtClean="0"/>
              <a:t>Using hardware</a:t>
            </a:r>
          </a:p>
          <a:p>
            <a:pPr lvl="1" eaLnBrk="1" hangingPunct="1">
              <a:defRPr/>
            </a:pPr>
            <a:r>
              <a:rPr lang="en-GB" sz="1800" kern="0" dirty="0" smtClean="0"/>
              <a:t>Internet skills</a:t>
            </a:r>
          </a:p>
          <a:p>
            <a:pPr eaLnBrk="1" hangingPunct="1">
              <a:buFont typeface="Arial" charset="0"/>
              <a:buNone/>
              <a:defRPr/>
            </a:pPr>
            <a:endParaRPr lang="en-GB" b="1" kern="0" dirty="0" smtClean="0"/>
          </a:p>
          <a:p>
            <a:pPr eaLnBrk="1" hangingPunct="1">
              <a:buFont typeface="Arial" charset="0"/>
              <a:buNone/>
              <a:defRPr/>
            </a:pPr>
            <a:endParaRPr lang="en-GB" sz="1800" b="1" kern="0" dirty="0" smtClean="0"/>
          </a:p>
          <a:p>
            <a:pPr eaLnBrk="1" hangingPunct="1">
              <a:buFont typeface="Arial" charset="0"/>
              <a:buNone/>
              <a:defRPr/>
            </a:pPr>
            <a:endParaRPr lang="en-GB" sz="1800" kern="0" dirty="0" smtClean="0"/>
          </a:p>
          <a:p>
            <a:pPr eaLnBrk="1" hangingPunct="1">
              <a:buFont typeface="Arial" charset="0"/>
              <a:buNone/>
              <a:defRPr/>
            </a:pPr>
            <a:endParaRPr lang="en-GB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2"/>
          <p:cNvGrpSpPr>
            <a:grpSpLocks/>
          </p:cNvGrpSpPr>
          <p:nvPr/>
        </p:nvGrpSpPr>
        <p:grpSpPr bwMode="auto">
          <a:xfrm>
            <a:off x="0" y="44450"/>
            <a:ext cx="8820150" cy="5508625"/>
            <a:chOff x="0" y="354013"/>
            <a:chExt cx="8820150" cy="5508743"/>
          </a:xfrm>
        </p:grpSpPr>
        <p:sp>
          <p:nvSpPr>
            <p:cNvPr id="14" name="Rechteck 5"/>
            <p:cNvSpPr/>
            <p:nvPr/>
          </p:nvSpPr>
          <p:spPr>
            <a:xfrm>
              <a:off x="3311525" y="2106651"/>
              <a:ext cx="2303463" cy="107952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dirty="0"/>
                <a:t>E-</a:t>
              </a:r>
              <a:r>
                <a:rPr lang="de-DE" sz="1600" b="1" dirty="0" err="1"/>
                <a:t>Citizenship</a:t>
              </a:r>
              <a:endParaRPr lang="de-DE" sz="1600" b="1" dirty="0"/>
            </a:p>
          </p:txBody>
        </p:sp>
        <p:sp>
          <p:nvSpPr>
            <p:cNvPr id="15" name="Ellipse 6"/>
            <p:cNvSpPr/>
            <p:nvPr/>
          </p:nvSpPr>
          <p:spPr>
            <a:xfrm>
              <a:off x="2124075" y="549280"/>
              <a:ext cx="1943100" cy="71915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dirty="0"/>
                <a:t>E-</a:t>
              </a:r>
              <a:r>
                <a:rPr lang="de-DE" sz="1600" dirty="0" err="1"/>
                <a:t>Government</a:t>
              </a:r>
              <a:endParaRPr lang="de-DE" sz="1600" dirty="0"/>
            </a:p>
          </p:txBody>
        </p:sp>
        <p:sp>
          <p:nvSpPr>
            <p:cNvPr id="16" name="Ellipse 7"/>
            <p:cNvSpPr/>
            <p:nvPr/>
          </p:nvSpPr>
          <p:spPr>
            <a:xfrm>
              <a:off x="4140200" y="549280"/>
              <a:ext cx="1846263" cy="71915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dirty="0"/>
                <a:t>E-Democracy</a:t>
              </a:r>
            </a:p>
          </p:txBody>
        </p:sp>
        <p:sp>
          <p:nvSpPr>
            <p:cNvPr id="17" name="Ellipse 8"/>
            <p:cNvSpPr/>
            <p:nvPr/>
          </p:nvSpPr>
          <p:spPr>
            <a:xfrm>
              <a:off x="3497263" y="3500505"/>
              <a:ext cx="1944687" cy="649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dirty="0"/>
                <a:t>E-Commerce</a:t>
              </a:r>
            </a:p>
          </p:txBody>
        </p:sp>
        <p:cxnSp>
          <p:nvCxnSpPr>
            <p:cNvPr id="18" name="Gerade Verbindung 10"/>
            <p:cNvCxnSpPr>
              <a:endCxn id="16" idx="4"/>
            </p:cNvCxnSpPr>
            <p:nvPr/>
          </p:nvCxnSpPr>
          <p:spPr>
            <a:xfrm flipV="1">
              <a:off x="4932363" y="1268433"/>
              <a:ext cx="131762" cy="803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2"/>
            <p:cNvCxnSpPr>
              <a:endCxn id="15" idx="4"/>
            </p:cNvCxnSpPr>
            <p:nvPr/>
          </p:nvCxnSpPr>
          <p:spPr>
            <a:xfrm flipH="1" flipV="1">
              <a:off x="3095625" y="1268433"/>
              <a:ext cx="684213" cy="803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5"/>
            <p:cNvCxnSpPr>
              <a:stCxn id="14" idx="2"/>
            </p:cNvCxnSpPr>
            <p:nvPr/>
          </p:nvCxnSpPr>
          <p:spPr>
            <a:xfrm flipH="1">
              <a:off x="4437063" y="3186174"/>
              <a:ext cx="26987" cy="387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0" name="Textfeld 1"/>
            <p:cNvSpPr txBox="1">
              <a:spLocks noChangeArrowheads="1"/>
            </p:cNvSpPr>
            <p:nvPr/>
          </p:nvSpPr>
          <p:spPr bwMode="auto">
            <a:xfrm>
              <a:off x="296863" y="492125"/>
              <a:ext cx="204311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contact public services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use online government services</a:t>
              </a:r>
            </a:p>
          </p:txBody>
        </p:sp>
        <p:sp>
          <p:nvSpPr>
            <p:cNvPr id="20491" name="Textfeld 2"/>
            <p:cNvSpPr txBox="1">
              <a:spLocks noChangeArrowheads="1"/>
            </p:cNvSpPr>
            <p:nvPr/>
          </p:nvSpPr>
          <p:spPr bwMode="auto">
            <a:xfrm>
              <a:off x="2866886" y="4293096"/>
              <a:ext cx="324167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search, browse and compare products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read other users‘ ratings and recommendations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order and pay online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manage money online</a:t>
              </a:r>
            </a:p>
          </p:txBody>
        </p:sp>
        <p:sp>
          <p:nvSpPr>
            <p:cNvPr id="20492" name="Textfeld 9"/>
            <p:cNvSpPr txBox="1">
              <a:spLocks noChangeArrowheads="1"/>
            </p:cNvSpPr>
            <p:nvPr/>
          </p:nvSpPr>
          <p:spPr bwMode="auto">
            <a:xfrm>
              <a:off x="6554788" y="354013"/>
              <a:ext cx="226536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initiate or engage in a debate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initiate or sign a petition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ask a question or make a complaint</a:t>
              </a:r>
            </a:p>
          </p:txBody>
        </p:sp>
        <p:pic>
          <p:nvPicPr>
            <p:cNvPr id="20493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356992"/>
              <a:ext cx="19796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510" y="3717032"/>
              <a:ext cx="1303338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4" descr="C:\Users\SDC\Desktop\BarbarasFiles\DLit2.0\Materials\Image_AmazonBasket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4005064"/>
              <a:ext cx="2273300" cy="17367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6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41" y="4365104"/>
              <a:ext cx="17430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6" descr="C:\Users\SDC\Desktop\BarbarasFiles\DLit2.0\Materials\Image_Contact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187" y="1556792"/>
              <a:ext cx="1163637" cy="9429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8" name="Picture 8" descr="C:\Users\SDC\Desktop\BarbarasFiles\DLit2.0\Materials\Image_Enquiry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931" y="2060848"/>
              <a:ext cx="2295525" cy="19041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9" name="Picture 2" descr="http://www.peoplecount.org/blog/wp-content/uploads/2013/02/changeorg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45" y="1268760"/>
              <a:ext cx="1008063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4" descr="http://www.thedrum.com/uploads/drum_basic_article/100480/main_images/379601071.855925_0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1048"/>
              <a:ext cx="1176338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2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132856"/>
              <a:ext cx="1209675" cy="101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1"/>
          <p:cNvGrpSpPr>
            <a:grpSpLocks/>
          </p:cNvGrpSpPr>
          <p:nvPr/>
        </p:nvGrpSpPr>
        <p:grpSpPr bwMode="auto">
          <a:xfrm>
            <a:off x="34925" y="188913"/>
            <a:ext cx="8929688" cy="5087937"/>
            <a:chOff x="35496" y="188913"/>
            <a:chExt cx="8929117" cy="5087739"/>
          </a:xfrm>
        </p:grpSpPr>
        <p:pic>
          <p:nvPicPr>
            <p:cNvPr id="21508" name="Picture 8" descr="http://blog-cdn.speaksocial.net/wp-content/uploads/2012/07/flickr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851" y="4147939"/>
              <a:ext cx="1477963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4" descr="C:\Users\SDC\Desktop\BarbarasFiles\DLit2.0\Materials\Image_Dropbox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814" y="3933056"/>
              <a:ext cx="9779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hteck 3"/>
            <p:cNvSpPr/>
            <p:nvPr/>
          </p:nvSpPr>
          <p:spPr>
            <a:xfrm>
              <a:off x="2915037" y="2924069"/>
              <a:ext cx="2808108" cy="927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800" b="1" dirty="0" err="1"/>
                <a:t>Collaboration</a:t>
              </a:r>
              <a:endParaRPr lang="de-DE" sz="2800" b="1" dirty="0"/>
            </a:p>
          </p:txBody>
        </p:sp>
        <p:sp>
          <p:nvSpPr>
            <p:cNvPr id="36" name="Ellipse 4"/>
            <p:cNvSpPr/>
            <p:nvPr/>
          </p:nvSpPr>
          <p:spPr>
            <a:xfrm>
              <a:off x="2627718" y="188913"/>
              <a:ext cx="2015996" cy="8635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dirty="0"/>
                <a:t>collaborative documents</a:t>
              </a:r>
            </a:p>
          </p:txBody>
        </p:sp>
        <p:sp>
          <p:nvSpPr>
            <p:cNvPr id="37" name="Ellipse 6"/>
            <p:cNvSpPr/>
            <p:nvPr/>
          </p:nvSpPr>
          <p:spPr>
            <a:xfrm>
              <a:off x="6407314" y="3068526"/>
              <a:ext cx="2015996" cy="78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dirty="0"/>
                <a:t>sharing</a:t>
              </a:r>
            </a:p>
          </p:txBody>
        </p:sp>
        <p:cxnSp>
          <p:nvCxnSpPr>
            <p:cNvPr id="38" name="Gerade Verbindung 10"/>
            <p:cNvCxnSpPr/>
            <p:nvPr/>
          </p:nvCxnSpPr>
          <p:spPr>
            <a:xfrm rot="16200000" flipV="1">
              <a:off x="3366629" y="1537453"/>
              <a:ext cx="1863652" cy="893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2"/>
            <p:cNvCxnSpPr>
              <a:endCxn id="37" idx="2"/>
            </p:cNvCxnSpPr>
            <p:nvPr/>
          </p:nvCxnSpPr>
          <p:spPr>
            <a:xfrm>
              <a:off x="5759655" y="3460623"/>
              <a:ext cx="6476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15" name="Picture 2" descr="C:\Users\SDC\Desktop\BarbarasFiles\DLit2.0\Materials\Image_SkypeDataTransfer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4005064"/>
              <a:ext cx="3768725" cy="12715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6" name="Textfeld 9"/>
            <p:cNvSpPr txBox="1">
              <a:spLocks noChangeArrowheads="1"/>
            </p:cNvSpPr>
            <p:nvPr/>
          </p:nvSpPr>
          <p:spPr bwMode="auto">
            <a:xfrm>
              <a:off x="6948488" y="836712"/>
              <a:ext cx="20161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arrange events with online calendars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create polls</a:t>
              </a:r>
            </a:p>
          </p:txBody>
        </p:sp>
        <p:pic>
          <p:nvPicPr>
            <p:cNvPr id="21517" name="Picture 6" descr="C:\Users\SDC\Desktop\BarbarasFiles\DLit2.0\Materials\Image_DoodlePoll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20688"/>
              <a:ext cx="2303463" cy="9731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332656"/>
              <a:ext cx="1584325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179950" y="188913"/>
              <a:ext cx="2160449" cy="13239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write a story with others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produce minutes collaboratively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600" dirty="0">
                  <a:latin typeface="+mn-lt"/>
                </a:rPr>
                <a:t>    read /create /edit</a:t>
              </a:r>
            </a:p>
          </p:txBody>
        </p:sp>
        <p:pic>
          <p:nvPicPr>
            <p:cNvPr id="21520" name="Picture 12" descr="http://9to5google.files.wordpress.com/2013/03/happy-5th-birthday-youtube-501ecffedf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25589"/>
              <a:ext cx="1296988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0" descr="http://www.designcontest.com/blog/wp-content/uploads/2011/05/picasa-logo.gif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2700213"/>
              <a:ext cx="12954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4" descr="wikispaces - wikis for everyon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988840"/>
              <a:ext cx="2519363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9" descr="C:\Users\SDC\Desktop\BarbarasFiles\DLit2.0\Materials\Image_Wikipedia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556792"/>
              <a:ext cx="1106487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2" descr="http://edudemic.com/wp-content/uploads/2012/04/googledocs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014" y="1772816"/>
              <a:ext cx="1593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Textfeld 7"/>
          <p:cNvSpPr txBox="1">
            <a:spLocks noChangeArrowheads="1"/>
          </p:cNvSpPr>
          <p:nvPr/>
        </p:nvSpPr>
        <p:spPr bwMode="auto">
          <a:xfrm>
            <a:off x="0" y="3629025"/>
            <a:ext cx="2844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use Dropbox or GoogleDocs to share documents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use instant messenger to exchange links or files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share photos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de-DE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1"/>
          <p:cNvGrpSpPr>
            <a:grpSpLocks/>
          </p:cNvGrpSpPr>
          <p:nvPr/>
        </p:nvGrpSpPr>
        <p:grpSpPr bwMode="auto">
          <a:xfrm>
            <a:off x="0" y="188913"/>
            <a:ext cx="8977313" cy="5472112"/>
            <a:chOff x="0" y="188640"/>
            <a:chExt cx="8976844" cy="5473303"/>
          </a:xfrm>
        </p:grpSpPr>
        <p:pic>
          <p:nvPicPr>
            <p:cNvPr id="22531" name="Picture 2" descr="LinkedIn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24" y="620688"/>
              <a:ext cx="1674812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6" descr="C:\Users\SDC\Desktop\BarbarasFiles\DLit2.0\Materials\Image_FacebookPrivacy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922" y="1628775"/>
              <a:ext cx="1733550" cy="11033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hteck 3"/>
            <p:cNvSpPr/>
            <p:nvPr/>
          </p:nvSpPr>
          <p:spPr>
            <a:xfrm>
              <a:off x="2987519" y="1700269"/>
              <a:ext cx="2663686" cy="93682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800" dirty="0" err="1"/>
                <a:t>Social</a:t>
              </a:r>
              <a:r>
                <a:rPr lang="de-DE" sz="2800" dirty="0"/>
                <a:t> Networking</a:t>
              </a:r>
            </a:p>
          </p:txBody>
        </p:sp>
        <p:sp>
          <p:nvSpPr>
            <p:cNvPr id="16" name="Ellipse 4"/>
            <p:cNvSpPr/>
            <p:nvPr/>
          </p:nvSpPr>
          <p:spPr>
            <a:xfrm>
              <a:off x="3852662" y="3573927"/>
              <a:ext cx="1800131" cy="6462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/>
                <a:t>connecting with others</a:t>
              </a:r>
              <a:endParaRPr lang="de-DE" sz="1600" b="1" dirty="0"/>
            </a:p>
          </p:txBody>
        </p:sp>
        <p:sp>
          <p:nvSpPr>
            <p:cNvPr id="17" name="Ellipse 6"/>
            <p:cNvSpPr/>
            <p:nvPr/>
          </p:nvSpPr>
          <p:spPr>
            <a:xfrm>
              <a:off x="611156" y="188640"/>
              <a:ext cx="2089041" cy="8637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/>
                <a:t>employability</a:t>
              </a:r>
              <a:endParaRPr lang="de-DE" sz="1600" b="1" dirty="0"/>
            </a:p>
          </p:txBody>
        </p:sp>
        <p:cxnSp>
          <p:nvCxnSpPr>
            <p:cNvPr id="18" name="Gerade Verbindung 9"/>
            <p:cNvCxnSpPr>
              <a:endCxn id="17" idx="4"/>
            </p:cNvCxnSpPr>
            <p:nvPr/>
          </p:nvCxnSpPr>
          <p:spPr>
            <a:xfrm flipH="1" flipV="1">
              <a:off x="1655676" y="1052428"/>
              <a:ext cx="2123964" cy="647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5"/>
            <p:cNvCxnSpPr/>
            <p:nvPr/>
          </p:nvCxnSpPr>
          <p:spPr>
            <a:xfrm>
              <a:off x="4228879" y="2624395"/>
              <a:ext cx="90483" cy="949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8" name="Textfeld 8"/>
            <p:cNvSpPr txBox="1">
              <a:spLocks noChangeArrowheads="1"/>
            </p:cNvSpPr>
            <p:nvPr/>
          </p:nvSpPr>
          <p:spPr bwMode="auto">
            <a:xfrm>
              <a:off x="0" y="3107398"/>
              <a:ext cx="3995936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create and edit your profile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connect with friends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join groups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like“ others‘ comments, posts, photos etc.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get followers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de-DE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follow </a:t>
              </a:r>
              <a:r>
                <a:rPr lang="en-GB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 celebrity on Twitter and re-tweet tweets to your contacts</a:t>
              </a:r>
              <a:endParaRPr lang="de-DE" sz="160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connect with old school-friends 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review products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GB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Create a Vlog, </a:t>
              </a:r>
              <a:endParaRPr lang="de-DE" sz="160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2539" name="Picture 3" descr="C:\Users\SDC\Desktop\BarbarasFiles\DLit2.0\Materials\Image_FacebookLik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411" y="3404741"/>
              <a:ext cx="9953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5" descr="C:\Users\SDC\Desktop\BarbarasFiles\DLit2.0\Materials\Image_FacebookLogin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780928"/>
              <a:ext cx="1735137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020" y="2896815"/>
              <a:ext cx="3413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feld 16"/>
            <p:cNvSpPr txBox="1">
              <a:spLocks noChangeArrowheads="1"/>
            </p:cNvSpPr>
            <p:nvPr/>
          </p:nvSpPr>
          <p:spPr bwMode="auto">
            <a:xfrm>
              <a:off x="250825" y="1476375"/>
              <a:ext cx="220821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2B2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US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online communities for job opportunities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US" sz="16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create an online employment profile</a:t>
              </a:r>
              <a:endParaRPr lang="de-DE" sz="160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2543" name="Picture 10" descr="C:\Users\SDC\Desktop\BarbarasFiles\DLit2.0\Materials\Image_MyspaceLogo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640" y="4725144"/>
              <a:ext cx="165576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12" descr="C:\Users\SDC\Desktop\BarbarasFiles\DLit2.0\Materials\Image_BadooLogo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290" y="4149080"/>
              <a:ext cx="165735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4" descr="http://3.bp.blogspot.com/-KNqO9JuXUN8/Ti2b1LHRquI/AAAAAAAAAIU/L6k8Wlzxj9k/s1600/logo_facebook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07" y="1917204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6" descr="http://t1.gstatic.com/images?q=tbn:ANd9GcT_XN-obPuTdqUHQehZpSTZBHFDPXfxbxewMFCzTRSAS3jWeQ8yUW032sw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2581251"/>
              <a:ext cx="21256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8" descr="http://www.assetstorage.co.uk/AssetStorageService.svc/GetImageFriendly/721342984/700/700/0/0/1/80/ResizeBestFit/0/FRU/DFD14F686EC9980292AC884E3C2DCDC0/friends-reunited-logo-2002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019" y="3382516"/>
              <a:ext cx="22828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227438" y="188640"/>
              <a:ext cx="2735119" cy="1324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600" dirty="0">
                  <a:latin typeface="+mn-lt"/>
                </a:rPr>
                <a:t>edit privacy settings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600" dirty="0">
                  <a:latin typeface="+mn-lt"/>
                </a:rPr>
                <a:t>decide which info to publish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600" dirty="0">
                  <a:latin typeface="+mn-lt"/>
                </a:rPr>
                <a:t>block other  users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600" dirty="0">
                  <a:latin typeface="+mn-lt"/>
                </a:rPr>
                <a:t>choose safe passwords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31" name="Ellipse 4"/>
            <p:cNvSpPr/>
            <p:nvPr/>
          </p:nvSpPr>
          <p:spPr>
            <a:xfrm>
              <a:off x="4211418" y="260093"/>
              <a:ext cx="1800131" cy="6478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/>
                <a:t>staying safe</a:t>
              </a:r>
              <a:endParaRPr lang="de-DE" sz="1600" b="1" dirty="0"/>
            </a:p>
          </p:txBody>
        </p:sp>
        <p:cxnSp>
          <p:nvCxnSpPr>
            <p:cNvPr id="32" name="Gerade Verbindung 15"/>
            <p:cNvCxnSpPr/>
            <p:nvPr/>
          </p:nvCxnSpPr>
          <p:spPr>
            <a:xfrm flipH="1">
              <a:off x="4535251" y="980974"/>
              <a:ext cx="468288" cy="719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"/>
          <p:cNvSpPr/>
          <p:nvPr/>
        </p:nvSpPr>
        <p:spPr>
          <a:xfrm>
            <a:off x="3348038" y="2060575"/>
            <a:ext cx="2376487" cy="1008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Communication</a:t>
            </a:r>
          </a:p>
        </p:txBody>
      </p:sp>
      <p:sp>
        <p:nvSpPr>
          <p:cNvPr id="13" name="Ellipse 4"/>
          <p:cNvSpPr/>
          <p:nvPr/>
        </p:nvSpPr>
        <p:spPr>
          <a:xfrm>
            <a:off x="5076825" y="188913"/>
            <a:ext cx="179863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publishing</a:t>
            </a:r>
          </a:p>
        </p:txBody>
      </p:sp>
      <p:sp>
        <p:nvSpPr>
          <p:cNvPr id="14" name="Ellipse 5"/>
          <p:cNvSpPr/>
          <p:nvPr/>
        </p:nvSpPr>
        <p:spPr>
          <a:xfrm>
            <a:off x="1979613" y="188913"/>
            <a:ext cx="187325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sharing knowledge</a:t>
            </a:r>
          </a:p>
        </p:txBody>
      </p:sp>
      <p:sp>
        <p:nvSpPr>
          <p:cNvPr id="15" name="Ellipse 6"/>
          <p:cNvSpPr/>
          <p:nvPr/>
        </p:nvSpPr>
        <p:spPr>
          <a:xfrm>
            <a:off x="3708400" y="3500438"/>
            <a:ext cx="1727200" cy="785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chat</a:t>
            </a:r>
          </a:p>
        </p:txBody>
      </p:sp>
      <p:cxnSp>
        <p:nvCxnSpPr>
          <p:cNvPr id="16" name="Gerade Verbindung 8"/>
          <p:cNvCxnSpPr/>
          <p:nvPr/>
        </p:nvCxnSpPr>
        <p:spPr>
          <a:xfrm flipH="1" flipV="1">
            <a:off x="3059113" y="1052513"/>
            <a:ext cx="360362" cy="100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0"/>
          <p:cNvCxnSpPr/>
          <p:nvPr/>
        </p:nvCxnSpPr>
        <p:spPr>
          <a:xfrm flipV="1">
            <a:off x="5651500" y="1052513"/>
            <a:ext cx="215900" cy="108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/>
        </p:nvCxnSpPr>
        <p:spPr>
          <a:xfrm>
            <a:off x="4572000" y="3068638"/>
            <a:ext cx="0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feld 14"/>
          <p:cNvSpPr txBox="1">
            <a:spLocks noChangeArrowheads="1"/>
          </p:cNvSpPr>
          <p:nvPr/>
        </p:nvSpPr>
        <p:spPr bwMode="auto">
          <a:xfrm>
            <a:off x="3163888" y="4365625"/>
            <a:ext cx="2416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Use free online telephone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free online group chat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video-telephony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data transfer worldwide</a:t>
            </a:r>
          </a:p>
        </p:txBody>
      </p:sp>
      <p:sp>
        <p:nvSpPr>
          <p:cNvPr id="23562" name="Textfeld 15"/>
          <p:cNvSpPr txBox="1">
            <a:spLocks noChangeArrowheads="1"/>
          </p:cNvSpPr>
          <p:nvPr/>
        </p:nvSpPr>
        <p:spPr bwMode="auto">
          <a:xfrm>
            <a:off x="250825" y="404813"/>
            <a:ext cx="1620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Create and publish your own…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Podcasts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Blogs,Vlogs and Boos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Videos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Photos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Literature</a:t>
            </a:r>
          </a:p>
        </p:txBody>
      </p:sp>
      <p:pic>
        <p:nvPicPr>
          <p:cNvPr id="23563" name="Picture 2" descr="C:\Users\SDC\Desktop\BarbarasFiles\DLit2.0\Materials\Skype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088" y="4652963"/>
            <a:ext cx="14128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" descr="C:\Users\SDC\Desktop\BarbarasFiles\DLit2.0\Materials\Image_SkypeCha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968375" cy="109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15605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7" descr="C:\Users\SDC\Desktop\BarbarasFiles\DLit2.0\Materials\Image_YoutubeVide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113" y="425450"/>
            <a:ext cx="2011362" cy="1109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2" descr="http://tblc.org/wp-content/uploads/2012/03/Pinterest_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781300"/>
            <a:ext cx="17478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6156325" y="3429000"/>
            <a:ext cx="23764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create  a virtual pinboard with Pinterest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write a poem or short story and publish on Scribd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Start a project in eHow</a:t>
            </a:r>
          </a:p>
        </p:txBody>
      </p:sp>
      <p:pic>
        <p:nvPicPr>
          <p:cNvPr id="23569" name="Picture 6" descr="http://www.viovio.com/storage/viovio/users/136/1136/images/2876273/blogge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1308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0" descr="http://psmithjournalist.com/wp-content/uploads/2010/02/audioboo_log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10969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2" descr="http://manual.audacityteam.org/m/images/4/48/Audacity-logo-r-450wide-whitebg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1871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4" descr="http://www.allmytube.org/wp-content/uploads/2013/01/eHow-Log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013325"/>
            <a:ext cx="10080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"/>
          <p:cNvSpPr/>
          <p:nvPr/>
        </p:nvSpPr>
        <p:spPr>
          <a:xfrm>
            <a:off x="3348038" y="2852738"/>
            <a:ext cx="2376487" cy="100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Basic Skills</a:t>
            </a:r>
          </a:p>
        </p:txBody>
      </p:sp>
      <p:sp>
        <p:nvSpPr>
          <p:cNvPr id="13" name="Ellipse 5"/>
          <p:cNvSpPr/>
          <p:nvPr/>
        </p:nvSpPr>
        <p:spPr>
          <a:xfrm>
            <a:off x="2843213" y="188913"/>
            <a:ext cx="1728787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Hardware and software</a:t>
            </a:r>
          </a:p>
        </p:txBody>
      </p:sp>
      <p:sp>
        <p:nvSpPr>
          <p:cNvPr id="14" name="Ellipse 6"/>
          <p:cNvSpPr/>
          <p:nvPr/>
        </p:nvSpPr>
        <p:spPr>
          <a:xfrm>
            <a:off x="4932363" y="4221163"/>
            <a:ext cx="1727200" cy="785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/>
              <a:t>Internet skills</a:t>
            </a:r>
          </a:p>
        </p:txBody>
      </p:sp>
      <p:cxnSp>
        <p:nvCxnSpPr>
          <p:cNvPr id="15" name="Gerade Verbindung 8"/>
          <p:cNvCxnSpPr>
            <a:stCxn id="12" idx="0"/>
          </p:cNvCxnSpPr>
          <p:nvPr/>
        </p:nvCxnSpPr>
        <p:spPr>
          <a:xfrm rot="16200000" flipV="1">
            <a:off x="3437731" y="1754982"/>
            <a:ext cx="1439863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2"/>
          <p:cNvCxnSpPr/>
          <p:nvPr/>
        </p:nvCxnSpPr>
        <p:spPr>
          <a:xfrm>
            <a:off x="4427538" y="3860800"/>
            <a:ext cx="936625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2" descr="http://cdn.slashgear.com/wp-content/uploads/2012/02/GALAXY-Tab-2-10.1-Product-Image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180498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http://www.samsung.com/us/images/features/galaxy-tab/02_apps_213x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 descr="http://www.samsung.com/us/images/features/mobile/galaxy-tab/13_sd_card_296x2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14414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8" descr="http://droiddog.wpengine.netdna-cdn.com/wp-content/uploads/2013/01/SamsungGalaxyTab210JB-660x105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1028700" cy="164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TextBox 27"/>
          <p:cNvSpPr txBox="1">
            <a:spLocks noChangeArrowheads="1"/>
          </p:cNvSpPr>
          <p:nvPr/>
        </p:nvSpPr>
        <p:spPr bwMode="auto">
          <a:xfrm>
            <a:off x="6443663" y="188913"/>
            <a:ext cx="17287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create folders to rearrange apps.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connect to wifi or 3G.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find and suggest useful apps</a:t>
            </a:r>
          </a:p>
        </p:txBody>
      </p:sp>
      <p:sp>
        <p:nvSpPr>
          <p:cNvPr id="24588" name="TextBox 29"/>
          <p:cNvSpPr txBox="1">
            <a:spLocks noChangeArrowheads="1"/>
          </p:cNvSpPr>
          <p:nvPr/>
        </p:nvSpPr>
        <p:spPr bwMode="auto">
          <a:xfrm>
            <a:off x="755650" y="3644900"/>
            <a:ext cx="3311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login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registering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information search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set up a web based email account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work safely in a digital world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accessibility</a:t>
            </a:r>
          </a:p>
        </p:txBody>
      </p:sp>
      <p:pic>
        <p:nvPicPr>
          <p:cNvPr id="24589" name="Picture 17" descr="http://www.brandshout.co.uk/wp-content/uploads/2012/08/search_engine_optimisation_peterborough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2781300"/>
            <a:ext cx="125571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9" descr="http://www.attentiongrabbers.co.uk/images/search-engine-optimisation-uk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126841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1" descr="http://www.stpiusxcollege.org/portals/89028a7c-f39d-4334-811f-4f0908926b6f/internet_safet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1147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5" descr="http://jess3.com/media/projects/93/JESS3_Gmail_Makingof-11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0" y="3716338"/>
            <a:ext cx="18732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3258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29776">
            <a:off x="1892300" y="2725738"/>
            <a:ext cx="33988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 eaLnBrk="1" hangingPunct="1"/>
            <a:r>
              <a:rPr lang="en-GB" smtClean="0"/>
              <a:t>E.U. DLit Champion resources </a:t>
            </a:r>
          </a:p>
        </p:txBody>
      </p:sp>
      <p:sp>
        <p:nvSpPr>
          <p:cNvPr id="25605" name="Content Placeholder 5"/>
          <p:cNvSpPr>
            <a:spLocks noGrp="1"/>
          </p:cNvSpPr>
          <p:nvPr>
            <p:ph idx="1"/>
          </p:nvPr>
        </p:nvSpPr>
        <p:spPr>
          <a:xfrm>
            <a:off x="504825" y="1006475"/>
            <a:ext cx="8229600" cy="4525963"/>
          </a:xfrm>
        </p:spPr>
        <p:txBody>
          <a:bodyPr/>
          <a:lstStyle/>
          <a:p>
            <a:pPr eaLnBrk="1" hangingPunct="1"/>
            <a:r>
              <a:rPr lang="en-GB" smtClean="0"/>
              <a:t>Champion support resources</a:t>
            </a:r>
          </a:p>
          <a:p>
            <a:pPr eaLnBrk="1" hangingPunct="1"/>
            <a:r>
              <a:rPr lang="en-GB" smtClean="0"/>
              <a:t>Presentations</a:t>
            </a:r>
          </a:p>
          <a:p>
            <a:pPr eaLnBrk="1" hangingPunct="1"/>
            <a:r>
              <a:rPr lang="en-GB" smtClean="0"/>
              <a:t>Learner sheets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500438"/>
            <a:ext cx="3038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225" y="117475"/>
            <a:ext cx="8616950" cy="2016125"/>
          </a:xfrm>
        </p:spPr>
        <p:txBody>
          <a:bodyPr/>
          <a:lstStyle/>
          <a:p>
            <a:pPr algn="ctr" eaLnBrk="1" hangingPunct="1"/>
            <a:r>
              <a:rPr lang="en-US" smtClean="0"/>
              <a:t>Motivation– what’s the hook?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13 reasons to get online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0" y="2133600"/>
            <a:ext cx="2476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088" y="188913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1. You can use the internet to find out information</a:t>
            </a:r>
          </a:p>
        </p:txBody>
      </p:sp>
      <p:pic>
        <p:nvPicPr>
          <p:cNvPr id="9" name="Picture 3" descr="goog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13" y="1628775"/>
            <a:ext cx="2063750" cy="98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11188" y="3500438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search for, and easily find, information about almost </a:t>
            </a:r>
            <a:r>
              <a:rPr lang="en-GB" sz="1800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anything</a:t>
            </a: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from bus timetables to library opening hours,  weather forecasts to TV listings. Once you know how, searching for information is quick and easy to do.</a:t>
            </a:r>
          </a:p>
        </p:txBody>
      </p:sp>
      <p:pic>
        <p:nvPicPr>
          <p:cNvPr id="27653" name="Picture 10" descr="http://news.mindprocessors.com/wp-content/uploads/2012/12/wikipedi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47738"/>
            <a:ext cx="9366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12" descr="data:image/jpeg;base64,/9j/4AAQSkZJRgABAQAAAQABAAD/2wCEAAkGBggGEBAIBwgQEBUUGBgWFRIVFhgYFBIWGBYVHR4YGRUZHTIeGRsjHRYYIjAiJS81OC0sFyAxOTwqNScrLTUBCQoKBQUFDQUFDSkYEhgpKSkpKSkpKSkpKSkpKSkpKSkpKSkpKSkpKSkpKSkpKSkpKSkpKSkpKSkpKSkpKSkpKf/AABEIAMkA+wMBIgACEQEDEQH/xAAcAAEAAwEBAQEBAAAAAAAAAAAABgcIBQQBAwL/xABJEAABAgMCBQ8JBgUFAQAAAAAAAQIDBAUGEQcIEhghEzE1QVFTVWFydJKTs9HTFCIyM3FzkbGyIzRCYqHCUlaBlOMWJIKiwRf/xAAUAQEAAAAAAAAAAAAAAAAAAAAA/8QAFBEBAAAAAAAAAAAAAAAAAAAAAP/aAAwDAQACEQMRAD8Ao0AAAAAAAAAAAAAAAAAAAAAAAAAAAAAAAAAAAAAAAAAAAAAAAAAAAAAAAAAAAAAAAAAAAAAAAAAAAAAAAAAAAAAAAAAAAAAAAAAAAAAAAAAAAAAAAAAAAAAAAAAAAAAAAAAAAAAAAAAAAAAAAAAAAAAAAAAAAAAAAAAAAAAAAAAAAABYuCjBlI4QWTUSdnYsLUVhomQjVvy0fr5SflJ9m20bhma6MPuPHi0erqPKg/KKXYBT+bbRuGZrow+4ZttG4ZmujD7icW9t7KWBgwpudlYkVIj8hEYrb0XJVb1yl4iEZyVE4HmvjD7wPmbbRuGZrow+4ZttG4ZmujD7j9pfGPs/EcjY9Mm2J/EiQ3Xf0y0LCs1a2j2uhrM0WdbFRPSbpR7FXacxdKf+3aAK3zbaNwzNdGH3DNto3DM10YfcXAAMtYV8Hcng+fKwpKcixdWa9Vy0al2SrES7JT8ynMwa2QlrbzyUqbmHwmqx78plyre27Rp0bZP8Zb1tO5Eb6oZHsAGzDfcxf2gTrNto3DM10YfcM22jcMzXRh9xcBybVWhg2Uk41YmYLojYSNVWtuylyntbov0fiArXNto3DM10YfcM22jcMzXRh9x9zkqJwPNfGH3n1mMjQlXz6RNom6mpqvwygP5zbaNwzNdGH3DNto3DM10YfcTmyWEiz1s/s6VOfaIl6wYiZEW7dRus5OSq3EnAp/Nto3DM10YfcRPCZgfp1hpJKpKVCPFdqjIeS9Golzkct+hL/wAJowrLGE2ITnEP6YgGerO02HWZyVp0Z6tbGiw4auTXRHvRqql+3pLyzbaNwzNdGH3FMWF2Up3OYHatNjgU/m20bhma6MPuGbbRuGZrow+4uA5letLSrMQ/K6zPQ4DdrKXS5dxrU85y8SIBWWbbRuGZrow+4ZttG4ZmujD7j+6pjHUSWVWU2lzEe78TlbCavs11+KIeGBjLSzlumLOxGputjI5fgrE+YHrzbaNwzNdGH3DNto3DM10YfcSSgYa7I15UhunVlXr+GYTITrEVWfFSdQ4jIyJEhuRyKl6Ki3oqbqKmuBR9psAVJoclNVOFVZlzoMKJERqoy5ysaqoi3JraCjjYWELYmpc2jdm4x6AAAAAAXvi0erqPKg/KKXYUni0erqPKg/KKXYBUGMj9xk/fr2bir8GmDpMIcSYgrUfJ9Ra11+p5eVlKqXekl2sWhjI/cZP369m44eLV6+oe7hfU8D8qzi4VGUhOjUqrw5h6JekJ0NYauu2kdlKl/tu9qFb2TtLPWMnIdRlVc1WOuiM1stl/nMcnH+ioi66Gt67aCm2cgunatNshMal/nKl7rtprddyruIY/itj2jnHJJwFV8xGXIYmvlRHrcn/YDZsCMyZY2NCW9HIjkXdRUvQ/Q89OlEkIMKVRb9TY1l+7ktRP/D0AUNjLetp3IjfVDI9gA2Yb7mL+0kOMt62nciN9UMj2ADZhvuYv7QNNELwx7Bz/ACWdtDJoQvDHsHP8lnbQwM3WHsx/rKeg0ZZrUdUy/tMnKuyWOd6N6X35N2vtlnzWLTHa1VlLRMc7aR8FWtVeNyPVU+CkNwIbOSfsjdhENRTU3LyLFjzcdkNjdKve5GtRONy6EAxvPSdUsbOOl4qugR5d6ec1dLXJcqOau2ioqKm6imsbDWiW1dPlas5ER0Rnnomsj2qrXXcWU1buJTMuFG0EpaeqzNQp7sqGqtYx38aMY1uV7FVFVOK40Tgoo8eh0eSlZpiterViOauu3VHueiKm0qI5AJcVljCbEJziH9MQs0rLGE2ITnEP6YgFC2F2Up3OYHatNjmOLC7KU7nMDtWmxwIvhCtzK2DlFnorUfEd5sGFf6b7tdfyt11X2Jrqhl2oVKt26m9UmHRJmPFW5rERV9jWMTQ1qbie3dUlGHC0b65Vossj74csiQWJtZSaXrdu5SqnsahaGAmxECjSTa7MwkWPMpe1VTTDg3+aibmVdlLuordwCIUDFyqU21I1cqbJZV06lDbqj04ldejUX2XnXmcWqUcn+1tBEav54TVT9HIXUAMtWpwLWosyjphkuk1CTSr4F7nNTddDVMpP6Xom6Xrgi2FkOQ7tHkwP5hw2QkyYbEamlbkS5NK3r+qgcDCFsTUubRuzcY9NhYQtialzaN2bjHoAAAAABe+LR6uo8qD8opdhSeLR6uo8qD8opdgFQYyP3GT9+vZuKEk0nFv8iSJx5GV+uSX3jI/cZP369m44eLV6+oe7hfU8CoZiWnvWzMGLynI75qSjBpbeRsPM+WT1HZMX6NVRV1WCi6FWGirkaU9i7V6IawVqLoVChMYOyFMpPk1Yp0uyC6K5zIjWIiNeqJlI/JTQi66Ku3egF30asyVoIEOo0yOkSHES9rk/VFTXRUW9FRdZUPaUfi2VeM7y2kvcqsTIisT+FVva743M+BeAFDYy3radyI31QyPYANmG+5i/tJDjLetp3IjfVDI9gA2Yb7mL+0DTRC8Mewc/yWdtDJoQvDHsHP8AJZ20MDKsskdXJ5Ll5W1k35WttXadY9EaWqcVL48GO67+JHrd8SXYENnJP2RuwiGqLgMZ2WrUvZ2ah1CbpcObRi36lEVyJei6+jRen5kVOI1bYy2tMtxL+XUx6oqaIkJ3pwnbipuLtKmv8UIbhzsfS5ynRq22WZDjwFYqRGoiLEa57Wqx6p6XpXpfrKnGpWeAWrxqfV4coxy5Mwx7HptLksV7Vu3UVn/ZQNOlZYwmxCc4h/TELNKyxhNiE5xD+mIBQthdlKdzmB2rTY5jiwuylO5zA7VpscDGVrXviVCefF11mIyr7dVea5sq1jJCSbC9FIEG72am24zPhjoD6DV5lVZcyOursXaVIl6u+D0ehdGBG18G0NOh098RNWlUSG5u2sNPQenFk+b7W8aAWIAAAB8a9r/Rci7WjdTaAj+ELYmpc2jdm4x6bCwhbE1Lm0bs3GPQAAAAAC98Wj1dR5UH5RS7Ck8Wj1dR5UH5RS7AKgxkfuMn79ezcVxgowhSeD+JMxp2UixdVaxqIxW6MlXLpyl4y98JGD//AOgwIMmtQ8n1N+Xlanl5Xmql12Ul2uV9mzN/mZf7b/KB7ouMnSERVhUWZVdpFexE+KX/ACKpwgYQ6hhAjMjTcNsKHDvSFBaqqjb7r1Vy+k5bk06NZNBZCYs7Nu0q/wBunikns1gHs1QntmZ3VJx7dKJFuSEi7uppr+xyqgHOxfbJTFHlY1ZnYatWayUhtXQupMvudd+ZXLdxNRdsto+IiN0Ilx9AobGW9bTuRG+qGR7ABsw33MX9pIcZb1tO5Eb6oZHsAGzDfcxf2gaaIXhj2Dn+SztoZNDi2xs5/q2Rj0bynUdVRqapk5WTkva70b0v9G7X2wMs4P7TQLIVCBWJqC+I2Hl3tZdlLlQ3NS6/RruLgXGSo21RprpQ+85+bM3+Zl/tv8ozZm/zMv8Abf5QIfhGwwz1uoaU6XlEloF6Oc3KynxFTWynXIiIi6bkTX21uQ7WL5ZKYnJt1oY0NUhQGuZDcv44r0uW7dRrVW/jchLqJi7UCRckWqz0eau/BohMX2o1Vd8HIWjIyMtTYbJSSgMhQ2Jc1jURGtTcREA/crLGE2ITnEP6YhZpWWMJsQnOIf0xAKFsLspTucwO1abHMcWF2Up3OYHatNjgQnCng+ZbyUyZe5sxBvdBeust+vDcu465NO0qIu6Zqk52tWHm9UgOiSsxBVWuRUuVN1rmroc1dxdC6DZZHbWWBoNtGo2ryaK5EubGZ5sVnsemunEt6cQFZ0HGRhI1GWgpDspNeJAVFR3Hqb1S7pKdWZxjrOMbfLU6ceu4qQ2p8ctfkcapYtWlXUuvaNpsWHpT/mxdPwPHBxa6k5ft67Aam62G9y/BVQDkWqw+WgriOl6VDbIsXRexVdGVPeKiZP8AxRF4y2sCL3RaJKviOVVV0dVVdKqqx4mlV21ORZ/F8s7TFSLVI8WcVPwu+zhdFvnL/VxZcnJS1OhtlZKXZCY1LmsY1GtanEiaEA4uELYmpc2jdm4x6bCwhbE1Lm0bs3GPQAAAAACzsDuEej2DZNsq7I6rFWGrdTajvQR9997ku9JCxs4eyW8znVM8QzWANKZw9kt5nOqZ4gzh7JbzOdUzxDNYA0pnD2S3mc6pniDOHslvM51TPEM1gDSmcPZLeZzqmeIM4eyW8znVM8QzWALFwxW/pVu3ykSkMjIkJsRHao1G+krFS65y3+ipysFlq5CxtQSp1NsRWJDez7NqOde667QqpuEPAGlM4eyW8znVM8QZw9kt5nOqZ4hmsAaUzh7JbzOdUzxBnD2S3mc6pniGawBpTOHslvM51TPEGcPZLeZzqmeIZrAGlM4eyW8znVM8QhuFbCzQbayCU2lw5hH6qx/2jGtbc1HoulHLp85CnQB07M1GDSJ2UqEyjsiFGhxHZKXuyWPaq3JtrchoHOHslvM51TPEM1gDSmcPZLeZzqmeIM4eyW8znVM8QzWANKZw9kt5nOqZ4gzh7JbzOdUzxDNYA0pnD2S3mc6pniDOHslvM51TPEM1gC/7V4c7MVqRnKdKwptHxoMSG3KhtRuU5iol65ehL1K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27655" name="AutoShape 14" descr="data:image/jpeg;base64,/9j/4AAQSkZJRgABAQAAAQABAAD/2wCEAAkGBggGEBAIBwgQEBUUGBgWFRIVFhgYFBIWGBYVHR4YGRUZHTIeGRsjHRYYIjAiJS81OC0sFyAxOTwqNScrLTUBCQoKBQUFDQUFDSkYEhgpKSkpKSkpKSkpKSkpKSkpKSkpKSkpKSkpKSkpKSkpKSkpKSkpKSkpKSkpKSkpKSkpKf/AABEIAMkA+wMBIgACEQEDEQH/xAAcAAEAAwEBAQEBAAAAAAAAAAAABgcIBQQBAwL/xABJEAABAgMCBQ8JBgUFAQAAAAAAAQIDBAUGEQcIEhghEzE1QVFTVWFydJKTs9HTFCIyM3FzkbGyIzRCYqHCUlaBlOMWJIKiwRf/xAAUAQEAAAAAAAAAAAAAAAAAAAAA/8QAFBEBAAAAAAAAAAAAAAAAAAAAAP/aAAwDAQACEQMRAD8Ao0AAAAAAAAAAAAAAAAAAAAAAAAAAAAAAAAAAAAAAAAAAAAAAAAAAAAAAAAAAAAAAAAAAAAAAAAAAAAAAAAAAAAAAAAAAAAAAAAAAAAAAAAAAAAAAAAAAAAAAAAAAAAAAAAAAAAAAAAAAAAAAAAAAAAAAAAAAAAAAAAAAAAAAAAAAAABYuCjBlI4QWTUSdnYsLUVhomQjVvy0fr5SflJ9m20bhma6MPuPHi0erqPKg/KKXYBT+bbRuGZrow+4ZttG4ZmujD7icW9t7KWBgwpudlYkVIj8hEYrb0XJVb1yl4iEZyVE4HmvjD7wPmbbRuGZrow+4ZttG4ZmujD7j9pfGPs/EcjY9Mm2J/EiQ3Xf0y0LCs1a2j2uhrM0WdbFRPSbpR7FXacxdKf+3aAK3zbaNwzNdGH3DNto3DM10YfcXAAMtYV8Hcng+fKwpKcixdWa9Vy0al2SrES7JT8ynMwa2QlrbzyUqbmHwmqx78plyre27Rp0bZP8Zb1tO5Eb6oZHsAGzDfcxf2gTrNto3DM10YfcM22jcMzXRh9xcBybVWhg2Uk41YmYLojYSNVWtuylyntbov0fiArXNto3DM10YfcM22jcMzXRh9x9zkqJwPNfGH3n1mMjQlXz6RNom6mpqvwygP5zbaNwzNdGH3DNto3DM10YfcTmyWEiz1s/s6VOfaIl6wYiZEW7dRus5OSq3EnAp/Nto3DM10YfcRPCZgfp1hpJKpKVCPFdqjIeS9Golzkct+hL/wAJowrLGE2ITnEP6YgGerO02HWZyVp0Z6tbGiw4auTXRHvRqql+3pLyzbaNwzNdGH3FMWF2Up3OYHatNjgU/m20bhma6MPuGbbRuGZrow+4uA5letLSrMQ/K6zPQ4DdrKXS5dxrU85y8SIBWWbbRuGZrow+4ZttG4ZmujD7j+6pjHUSWVWU2lzEe78TlbCavs11+KIeGBjLSzlumLOxGputjI5fgrE+YHrzbaNwzNdGH3DNto3DM10YfcSSgYa7I15UhunVlXr+GYTITrEVWfFSdQ4jIyJEhuRyKl6Ki3oqbqKmuBR9psAVJoclNVOFVZlzoMKJERqoy5ysaqoi3JraCjjYWELYmpc2jdm4x6AAAAAAXvi0erqPKg/KKXYUni0erqPKg/KKXYBUGMj9xk/fr2bir8GmDpMIcSYgrUfJ9Ra11+p5eVlKqXekl2sWhjI/cZP369m44eLV6+oe7hfU8D8qzi4VGUhOjUqrw5h6JekJ0NYauu2kdlKl/tu9qFb2TtLPWMnIdRlVc1WOuiM1stl/nMcnH+ioi66Gt67aCm2cgunatNshMal/nKl7rtprddyruIY/itj2jnHJJwFV8xGXIYmvlRHrcn/YDZsCMyZY2NCW9HIjkXdRUvQ/Q89OlEkIMKVRb9TY1l+7ktRP/D0AUNjLetp3IjfVDI9gA2Yb7mL+0kOMt62nciN9UMj2ADZhvuYv7QNNELwx7Bz/ACWdtDJoQvDHsHP8lnbQwM3WHsx/rKeg0ZZrUdUy/tMnKuyWOd6N6X35N2vtlnzWLTHa1VlLRMc7aR8FWtVeNyPVU+CkNwIbOSfsjdhENRTU3LyLFjzcdkNjdKve5GtRONy6EAxvPSdUsbOOl4qugR5d6ec1dLXJcqOau2ioqKm6imsbDWiW1dPlas5ER0Rnnomsj2qrXXcWU1buJTMuFG0EpaeqzNQp7sqGqtYx38aMY1uV7FVFVOK40Tgoo8eh0eSlZpiterViOauu3VHueiKm0qI5AJcVljCbEJziH9MQs0rLGE2ITnEP6YgFC2F2Up3OYHatNjmOLC7KU7nMDtWmxwIvhCtzK2DlFnorUfEd5sGFf6b7tdfyt11X2Jrqhl2oVKt26m9UmHRJmPFW5rERV9jWMTQ1qbie3dUlGHC0b65Vossj74csiQWJtZSaXrdu5SqnsahaGAmxECjSTa7MwkWPMpe1VTTDg3+aibmVdlLuordwCIUDFyqU21I1cqbJZV06lDbqj04ldejUX2XnXmcWqUcn+1tBEav54TVT9HIXUAMtWpwLWosyjphkuk1CTSr4F7nNTddDVMpP6Xom6Xrgi2FkOQ7tHkwP5hw2QkyYbEamlbkS5NK3r+qgcDCFsTUubRuzcY9NhYQtialzaN2bjHoAAAAABe+LR6uo8qD8opdhSeLR6uo8qD8opdgFQYyP3GT9+vZuKEk0nFv8iSJx5GV+uSX3jI/cZP369m44eLV6+oe7hfU8CoZiWnvWzMGLynI75qSjBpbeRsPM+WT1HZMX6NVRV1WCi6FWGirkaU9i7V6IawVqLoVChMYOyFMpPk1Yp0uyC6K5zIjWIiNeqJlI/JTQi66Ku3egF30asyVoIEOo0yOkSHES9rk/VFTXRUW9FRdZUPaUfi2VeM7y2kvcqsTIisT+FVva743M+BeAFDYy3radyI31QyPYANmG+5i/tJDjLetp3IjfVDI9gA2Yb7mL+0DTRC8Mewc/yWdtDJoQvDHsHP8AJZ20MDKsskdXJ5Ll5W1k35WttXadY9EaWqcVL48GO67+JHrd8SXYENnJP2RuwiGqLgMZ2WrUvZ2ah1CbpcObRi36lEVyJei6+jRen5kVOI1bYy2tMtxL+XUx6oqaIkJ3pwnbipuLtKmv8UIbhzsfS5ynRq22WZDjwFYqRGoiLEa57Wqx6p6XpXpfrKnGpWeAWrxqfV4coxy5Mwx7HptLksV7Vu3UVn/ZQNOlZYwmxCc4h/TELNKyxhNiE5xD+mIBQthdlKdzmB2rTY5jiwuylO5zA7VpscDGVrXviVCefF11mIyr7dVea5sq1jJCSbC9FIEG72am24zPhjoD6DV5lVZcyOursXaVIl6u+D0ehdGBG18G0NOh098RNWlUSG5u2sNPQenFk+b7W8aAWIAAAB8a9r/Rci7WjdTaAj+ELYmpc2jdm4x6bCwhbE1Lm0bs3GPQAAAAAC98Wj1dR5UH5RS7Ck8Wj1dR5UH5RS7AKgxkfuMn79ezcVxgowhSeD+JMxp2UixdVaxqIxW6MlXLpyl4y98JGD//AOgwIMmtQ8n1N+Xlanl5Xmql12Ul2uV9mzN/mZf7b/KB7ouMnSERVhUWZVdpFexE+KX/ACKpwgYQ6hhAjMjTcNsKHDvSFBaqqjb7r1Vy+k5bk06NZNBZCYs7Nu0q/wBunikns1gHs1QntmZ3VJx7dKJFuSEi7uppr+xyqgHOxfbJTFHlY1ZnYatWayUhtXQupMvudd+ZXLdxNRdsto+IiN0Ilx9AobGW9bTuRG+qGR7ABsw33MX9pIcZb1tO5Eb6oZHsAGzDfcxf2gaaIXhj2Dn+SztoZNDi2xs5/q2Rj0bynUdVRqapk5WTkva70b0v9G7X2wMs4P7TQLIVCBWJqC+I2Hl3tZdlLlQ3NS6/RruLgXGSo21RprpQ+85+bM3+Zl/tv8ozZm/zMv8Abf5QIfhGwwz1uoaU6XlEloF6Oc3KynxFTWynXIiIi6bkTX21uQ7WL5ZKYnJt1oY0NUhQGuZDcv44r0uW7dRrVW/jchLqJi7UCRckWqz0eau/BohMX2o1Vd8HIWjIyMtTYbJSSgMhQ2Jc1jURGtTcREA/crLGE2ITnEP6YhZpWWMJsQnOIf0xAKFsLspTucwO1abHMcWF2Up3OYHatNjgQnCng+ZbyUyZe5sxBvdBeust+vDcu465NO0qIu6Zqk52tWHm9UgOiSsxBVWuRUuVN1rmroc1dxdC6DZZHbWWBoNtGo2ryaK5EubGZ5sVnsemunEt6cQFZ0HGRhI1GWgpDspNeJAVFR3Hqb1S7pKdWZxjrOMbfLU6ceu4qQ2p8ctfkcapYtWlXUuvaNpsWHpT/mxdPwPHBxa6k5ft67Aam62G9y/BVQDkWqw+WgriOl6VDbIsXRexVdGVPeKiZP8AxRF4y2sCL3RaJKviOVVV0dVVdKqqx4mlV21ORZ/F8s7TFSLVI8WcVPwu+zhdFvnL/VxZcnJS1OhtlZKXZCY1LmsY1GtanEiaEA4uELYmpc2jdm4x6bCwhbE1Lm0bs3GPQAAAAACzsDuEej2DZNsq7I6rFWGrdTajvQR9997ku9JCxs4eyW8znVM8QzWANKZw9kt5nOqZ4gzh7JbzOdUzxDNYA0pnD2S3mc6pniDOHslvM51TPEM1gDSmcPZLeZzqmeIM4eyW8znVM8QzWALFwxW/pVu3ykSkMjIkJsRHao1G+krFS65y3+ipysFlq5CxtQSp1NsRWJDez7NqOde667QqpuEPAGlM4eyW8znVM8QZw9kt5nOqZ4hmsAaUzh7JbzOdUzxBnD2S3mc6pniGawBpTOHslvM51TPEGcPZLeZzqmeIZrAGlM4eyW8znVM8QhuFbCzQbayCU2lw5hH6qx/2jGtbc1HoulHLp85CnQB07M1GDSJ2UqEyjsiFGhxHZKXuyWPaq3JtrchoHOHslvM51TPEM1gDSmcPZLeZzqmeIM4eyW8znVM8QzWANKZw9kt5nOqZ4gzh7JbzOdUzxDNYA0pnD2S3mc6pniDOHslvM51TPEM1gC/7V4c7MVqRnKdKwptHxoMSG3KhtRuU5iol65ehL1K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27656" name="AutoShape 16" descr="data:image/jpeg;base64,/9j/4AAQSkZJRgABAQAAAQABAAD/2wCEAAkGBggGEBAIBwgQEBUUGBgWFRIVFhgYFBIWGBYVHR4YGRUZHTIeGRsjHRYYIjAiJS81OC0sFyAxOTwqNScrLTUBCQoKBQUFDQUFDSkYEhgpKSkpKSkpKSkpKSkpKSkpKSkpKSkpKSkpKSkpKSkpKSkpKSkpKSkpKSkpKSkpKSkpKf/AABEIAMkA+wMBIgACEQEDEQH/xAAcAAEAAwEBAQEBAAAAAAAAAAAABgcIBQQBAwL/xABJEAABAgMCBQ8JBgUFAQAAAAAAAQIDBAUGEQcIEhghEzE1QVFTVWFydJKTs9HTFCIyM3FzkbGyIzRCYqHCUlaBlOMWJIKiwRf/xAAUAQEAAAAAAAAAAAAAAAAAAAAA/8QAFBEBAAAAAAAAAAAAAAAAAAAAAP/aAAwDAQACEQMRAD8Ao0AAAAAAAAAAAAAAAAAAAAAAAAAAAAAAAAAAAAAAAAAAAAAAAAAAAAAAAAAAAAAAAAAAAAAAAAAAAAAAAAAAAAAAAAAAAAAAAAAAAAAAAAAAAAAAAAAAAAAAAAAAAAAAAAAAAAAAAAAAAAAAAAAAAAAAAAAAAAAAAAAAAAAAAAAAAABYuCjBlI4QWTUSdnYsLUVhomQjVvy0fr5SflJ9m20bhma6MPuPHi0erqPKg/KKXYBT+bbRuGZrow+4ZttG4ZmujD7icW9t7KWBgwpudlYkVIj8hEYrb0XJVb1yl4iEZyVE4HmvjD7wPmbbRuGZrow+4ZttG4ZmujD7j9pfGPs/EcjY9Mm2J/EiQ3Xf0y0LCs1a2j2uhrM0WdbFRPSbpR7FXacxdKf+3aAK3zbaNwzNdGH3DNto3DM10YfcXAAMtYV8Hcng+fKwpKcixdWa9Vy0al2SrES7JT8ynMwa2QlrbzyUqbmHwmqx78plyre27Rp0bZP8Zb1tO5Eb6oZHsAGzDfcxf2gTrNto3DM10YfcM22jcMzXRh9xcBybVWhg2Uk41YmYLojYSNVWtuylyntbov0fiArXNto3DM10YfcM22jcMzXRh9x9zkqJwPNfGH3n1mMjQlXz6RNom6mpqvwygP5zbaNwzNdGH3DNto3DM10YfcTmyWEiz1s/s6VOfaIl6wYiZEW7dRus5OSq3EnAp/Nto3DM10YfcRPCZgfp1hpJKpKVCPFdqjIeS9Golzkct+hL/wAJowrLGE2ITnEP6YgGerO02HWZyVp0Z6tbGiw4auTXRHvRqql+3pLyzbaNwzNdGH3FMWF2Up3OYHatNjgU/m20bhma6MPuGbbRuGZrow+4uA5letLSrMQ/K6zPQ4DdrKXS5dxrU85y8SIBWWbbRuGZrow+4ZttG4ZmujD7j+6pjHUSWVWU2lzEe78TlbCavs11+KIeGBjLSzlumLOxGputjI5fgrE+YHrzbaNwzNdGH3DNto3DM10YfcSSgYa7I15UhunVlXr+GYTITrEVWfFSdQ4jIyJEhuRyKl6Ki3oqbqKmuBR9psAVJoclNVOFVZlzoMKJERqoy5ysaqoi3JraCjjYWELYmpc2jdm4x6AAAAAAXvi0erqPKg/KKXYUni0erqPKg/KKXYBUGMj9xk/fr2bir8GmDpMIcSYgrUfJ9Ra11+p5eVlKqXekl2sWhjI/cZP369m44eLV6+oe7hfU8D8qzi4VGUhOjUqrw5h6JekJ0NYauu2kdlKl/tu9qFb2TtLPWMnIdRlVc1WOuiM1stl/nMcnH+ioi66Gt67aCm2cgunatNshMal/nKl7rtprddyruIY/itj2jnHJJwFV8xGXIYmvlRHrcn/YDZsCMyZY2NCW9HIjkXdRUvQ/Q89OlEkIMKVRb9TY1l+7ktRP/D0AUNjLetp3IjfVDI9gA2Yb7mL+0kOMt62nciN9UMj2ADZhvuYv7QNNELwx7Bz/ACWdtDJoQvDHsHP8lnbQwM3WHsx/rKeg0ZZrUdUy/tMnKuyWOd6N6X35N2vtlnzWLTHa1VlLRMc7aR8FWtVeNyPVU+CkNwIbOSfsjdhENRTU3LyLFjzcdkNjdKve5GtRONy6EAxvPSdUsbOOl4qugR5d6ec1dLXJcqOau2ioqKm6imsbDWiW1dPlas5ER0Rnnomsj2qrXXcWU1buJTMuFG0EpaeqzNQp7sqGqtYx38aMY1uV7FVFVOK40Tgoo8eh0eSlZpiterViOauu3VHueiKm0qI5AJcVljCbEJziH9MQs0rLGE2ITnEP6YgFC2F2Up3OYHatNjmOLC7KU7nMDtWmxwIvhCtzK2DlFnorUfEd5sGFf6b7tdfyt11X2Jrqhl2oVKt26m9UmHRJmPFW5rERV9jWMTQ1qbie3dUlGHC0b65Vossj74csiQWJtZSaXrdu5SqnsahaGAmxECjSTa7MwkWPMpe1VTTDg3+aibmVdlLuordwCIUDFyqU21I1cqbJZV06lDbqj04ldejUX2XnXmcWqUcn+1tBEav54TVT9HIXUAMtWpwLWosyjphkuk1CTSr4F7nNTddDVMpP6Xom6Xrgi2FkOQ7tHkwP5hw2QkyYbEamlbkS5NK3r+qgcDCFsTUubRuzcY9NhYQtialzaN2bjHoAAAAABe+LR6uo8qD8opdhSeLR6uo8qD8opdgFQYyP3GT9+vZuKEk0nFv8iSJx5GV+uSX3jI/cZP369m44eLV6+oe7hfU8CoZiWnvWzMGLynI75qSjBpbeRsPM+WT1HZMX6NVRV1WCi6FWGirkaU9i7V6IawVqLoVChMYOyFMpPk1Yp0uyC6K5zIjWIiNeqJlI/JTQi66Ku3egF30asyVoIEOo0yOkSHES9rk/VFTXRUW9FRdZUPaUfi2VeM7y2kvcqsTIisT+FVva743M+BeAFDYy3radyI31QyPYANmG+5i/tJDjLetp3IjfVDI9gA2Yb7mL+0DTRC8Mewc/yWdtDJoQvDHsHP8AJZ20MDKsskdXJ5Ll5W1k35WttXadY9EaWqcVL48GO67+JHrd8SXYENnJP2RuwiGqLgMZ2WrUvZ2ah1CbpcObRi36lEVyJei6+jRen5kVOI1bYy2tMtxL+XUx6oqaIkJ3pwnbipuLtKmv8UIbhzsfS5ynRq22WZDjwFYqRGoiLEa57Wqx6p6XpXpfrKnGpWeAWrxqfV4coxy5Mwx7HptLksV7Vu3UVn/ZQNOlZYwmxCc4h/TELNKyxhNiE5xD+mIBQthdlKdzmB2rTY5jiwuylO5zA7VpscDGVrXviVCefF11mIyr7dVea5sq1jJCSbC9FIEG72am24zPhjoD6DV5lVZcyOursXaVIl6u+D0ehdGBG18G0NOh098RNWlUSG5u2sNPQenFk+b7W8aAWIAAAB8a9r/Rci7WjdTaAj+ELYmpc2jdm4x6bCwhbE1Lm0bs3GPQAAAAAC98Wj1dR5UH5RS7Ck8Wj1dR5UH5RS7AKgxkfuMn79ezcVxgowhSeD+JMxp2UixdVaxqIxW6MlXLpyl4y98JGD//AOgwIMmtQ8n1N+Xlanl5Xmql12Ul2uV9mzN/mZf7b/KB7ouMnSERVhUWZVdpFexE+KX/ACKpwgYQ6hhAjMjTcNsKHDvSFBaqqjb7r1Vy+k5bk06NZNBZCYs7Nu0q/wBunikns1gHs1QntmZ3VJx7dKJFuSEi7uppr+xyqgHOxfbJTFHlY1ZnYatWayUhtXQupMvudd+ZXLdxNRdsto+IiN0Ilx9AobGW9bTuRG+qGR7ABsw33MX9pIcZb1tO5Eb6oZHsAGzDfcxf2gaaIXhj2Dn+SztoZNDi2xs5/q2Rj0bynUdVRqapk5WTkva70b0v9G7X2wMs4P7TQLIVCBWJqC+I2Hl3tZdlLlQ3NS6/RruLgXGSo21RprpQ+85+bM3+Zl/tv8ozZm/zMv8Abf5QIfhGwwz1uoaU6XlEloF6Oc3KynxFTWynXIiIi6bkTX21uQ7WL5ZKYnJt1oY0NUhQGuZDcv44r0uW7dRrVW/jchLqJi7UCRckWqz0eau/BohMX2o1Vd8HIWjIyMtTYbJSSgMhQ2Jc1jURGtTcREA/crLGE2ITnEP6YhZpWWMJsQnOIf0xAKFsLspTucwO1abHMcWF2Up3OYHatNjgQnCng+ZbyUyZe5sxBvdBeust+vDcu465NO0qIu6Zqk52tWHm9UgOiSsxBVWuRUuVN1rmroc1dxdC6DZZHbWWBoNtGo2ryaK5EubGZ5sVnsemunEt6cQFZ0HGRhI1GWgpDspNeJAVFR3Hqb1S7pKdWZxjrOMbfLU6ceu4qQ2p8ctfkcapYtWlXUuvaNpsWHpT/mxdPwPHBxa6k5ft67Aam62G9y/BVQDkWqw+WgriOl6VDbIsXRexVdGVPeKiZP8AxRF4y2sCL3RaJKviOVVV0dVVdKqqx4mlV21ORZ/F8s7TFSLVI8WcVPwu+zhdFvnL/VxZcnJS1OhtlZKXZCY1LmsY1GtanEiaEA4uELYmpc2jdm4x6bCwhbE1Lm0bs3GPQAAAAACzsDuEej2DZNsq7I6rFWGrdTajvQR9997ku9JCxs4eyW8znVM8QzWANKZw9kt5nOqZ4gzh7JbzOdUzxDNYA0pnD2S3mc6pniDOHslvM51TPEM1gDSmcPZLeZzqmeIM4eyW8znVM8QzWALFwxW/pVu3ykSkMjIkJsRHao1G+krFS65y3+ipysFlq5CxtQSp1NsRWJDez7NqOde667QqpuEPAGlM4eyW8znVM8QZw9kt5nOqZ4hmsAaUzh7JbzOdUzxBnD2S3mc6pniGawBpTOHslvM51TPEGcPZLeZzqmeIZrAGlM4eyW8znVM8QhuFbCzQbayCU2lw5hH6qx/2jGtbc1HoulHLp85CnQB07M1GDSJ2UqEyjsiFGhxHZKXuyWPaq3JtrchoHOHslvM51TPEM1gDSmcPZLeZzqmeIM4eyW8znVM8QzWANKZw9kt5nOqZ4gzh7JbzOdUzxDNYA0pnD2S3mc6pniDOHslvM51TPEM1gC/7V4c7MVqRnKdKwptHxoMSG3KhtRuU5iol65ehL1K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pic>
        <p:nvPicPr>
          <p:cNvPr id="27657" name="Picture 18" descr="https://twimg0-a.akamaihd.net/profile_images/662708106/bbc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652588"/>
            <a:ext cx="9112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2" descr="http://www.geekosystem.com/wp-content/uploads/2011/07/ehow-logo-550x245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2562225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4" descr="http://static.guim.co.uk/sys-images/Guardian/Pix/pictures/2012/10/17/1350467273142/Gov.uk-00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4537075"/>
            <a:ext cx="12731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AutoShape 26" descr="data:image/jpeg;base64,/9j/4AAQSkZJRgABAQAAAQABAAD/2wCEAAkGBhQSDxMQEhISFREUGRISFRYUFhcVFxQVFhUZFRQaFxQXHCggGBojGRUUHzAgIygpLi0sFh4xNTAqNSYrLCkBCQoKDgwOGg8PGiwiHyQqLC0vKjQsLCw0LCwsLCwsLCwpLCwsKSwsLCwsLCwpLCwsLCwsLCwsLCwsLCwsLCwsLP/AABEIAGQB9QMBIgACEQEDEQH/xAAcAAEAAwEBAQEBAAAAAAAAAAAABgcIBQQDAgH/xABOEAACAQMABgUGCAsFCAMBAAABAgMABBEFBgcSITETQVFhcSI1c4GRsxcyQlJyk6GyFCM0VGKCg5Kx0tMWM1PC0SQlQ3Sio8HiRGPxFf/EABkBAQEBAQEBAAAAAAAAAAAAAAADBAIFAf/EACkRAAICAQMCBgIDAQAAAAAAAAABAgMRBBIhEzEiMjNBUWEUcUKB0SP/2gAMAwEAAhEDEQA/ALxpSlAKUqrtd9syQloLHdkkGQ0x4xqf0B/xD3/F+lXcK5TeInE5qCyyyr2/jhQySyJGg5s7BVHrJxUQ0jth0dEcCV5T/wDVGxH7zbqn1GqE0rpma5k6W4leV+1znHco5KO4ACvHW6OkX8mY5ap/xReL7ebTPC3uiO8RD7Okr1Wm3Cwc4dbiPvaNWA/cZj9lUJSqfi1nH5MzU2htbbS7/J7iKRvmg4f6tsN9ldeshqxBBBwRxBHMHuNT7VHbBc2xWO5LXEHLyj+NQfoufjeDe0VnnpGuYsvDVJ8SL+pXP0Hp2G7hWe3cPGeHDmp61ZeasOw10KxtY4ZrTyKUpXwClKUApSlAKUpQClKUApSlAKUpQClKUApSlAKUpQClKUApSlAKUpQClKUApSlAKUpQClKUApSlAKUpQClKUApSlAKUpQClKUApSlAKUpQClKUApSodtS1sNjYno2xcTkxREc14eW4+iOXey11GLk8I5lJRWWQjaztILs+j7VsRrlZ5FPF25GNT80cm7Tw5A71VUpXs1wUFhHlTm5vLFKl2regNG3OEkvpreU44Som4T+jLnH727U4XYJCRkXkpB4giNOI9tcSvhF4Z1GmUuUUzSp1rPsfvLXLxD8JiHXGPxgH6UXM/qlvVUFZcEg8COBB6j31SM4yWYs4lCUeGhSlK6ODuaoa3zaPuBNEcocCWMnCyL2HsYccN1d4JB0noTTUd3bx3MLZjkGR2g8irDqYHII7qyhVi7GdbTb3f4G7fibg+Tnks2PJx9IDd8dysmpp3Lcu5q09u17X2L4pSleYeiKZri663LR6Nu5EZldYZWVlJBUhTggjkazsddr/8+uvrn/1q9VDsWUyNlyreGajpVW7IdoDT5sbqRmmG88LuctIvNkJPEsvEjtGfm1aVTsg4SwzuE1NZQpmlZm0rrlfLcTKL26AEkoAEzgAByAAM13VU7M4ObLVX3NM0qCbHNKSz6Pd55ZJXE0ihpGLnASMgZPVkn21O6nOO2TR3GW5ZFKUrk6FKUoBSlKAUrk6z6zw2FubicndyFVVGWdjkhVB4ZwCeJHAGoxqttgtry4W3aOSF3OIy5Vlc9Skj4rHq4YPLOcZ7VcmtyXBw5xTw2T2lKVwdilKUApSlAKUpQClKUApSlAKUqptt2m7iCW1EE80QZZiwikZN4hkxndIzzPtruuG+W1HE57I5LZpVI7INYrmbSfRzXNxKnRStuySu65BTBwxxnifbV3V9srdcsM+Vz3rIpSlTKCmaj2v968Oi7qWJ2SRUyrKcFTvDkaz8+vF+f/m3XqlcfwNaKqHYspkLLlW8M1FmlZa/tlffn139fL/NXptNoekIzlb2c/TbpB7JAar+HL5J/lR+DTlKpzVPbg++sV+i7hwOmjGCve8fIjvXGOw1cMcgYBlIKkAgg5BB4ggjmKzWVyreJGiFkZrKP1SlKmdilKUApUA1m2xW1pcNbrHJM6HdkKlVVWHNQT8ZhyPVnhnnUr1b1khvrdbiAkoSVIYYZGHNWHUeI9RBrt1ySy1wcKcW8JnUzSsy6X1vvRczKL27AEkoAE8gAAcgADe4Crr2UX8k2iopJZHkkLTAtIxdiBIwGWY54Cq2UOEdzZOu5TljBL6UpWcuKz7tm0yZtJtED5FuqxDs3mAdz4+Uq/qVoKsqay3XSX11J86advUZGx9mK2aSOZNmXVPEcHq0FqReXkZltoOkjDFCd+NcMAGIw7A8mX210vgm0n+af92D+pXc2abSbbR9o8E6Ts7StKOjVCN0oi82cccoeqpd8Olj/h3f1cf9SrzsuUmox4IQhU1lvkrX4JtJ/mv/AHYP6ld/VzV7T9kQII26P/CeWB4z+oZPJ8Vwalfw6WP+HdfVp/Ur+/DnYfMuvq0/qVw53NYcSihUuVIk+rulruQBbuyaB/nLLFJGf3X3l8MHxr56y6h2l8CZogJOqWPyJB+sPjeDAiv1q3rgt6N6K3uli6pJUVEP0Tv5bxUEV36xtuMuODUkpL5KI1g2JXcTZtStxGeQysci+IY7p8QfUK4/wT6T/ND9bB/Uq49YNp9jaN0bymSQHBSECQr9I5Cg92c91cf4c7H5l19Wn9Stcbb8dsmWVVOe5WnwT6T/ADQ/Wwf1KikcjI4ZSVdCCCOaspyCPAir0O3Sx/w7v6uP+pVFSNlie0k+01oqlOWd6wQsjCONjyas0BpQXNpBcD/ixpJgdRZQWHqOR6q99QnY7db+h4QfkNMnq6QsPsYVNq8ucdsmj0oPMUzg6++ar30E33DWYDWn9ffNV76Cb7hrMBrdo/KzFqu6PraXTxSLLGxWRCGVhzVgcg+2tLai63JpC0WYYEq+RMg+S4HUPmtzHs5g1UOv2ppS1tdJRL+LmhtunAHxJTEuH8H6/wBL6VcPUXW59H3azDJibCTIPlJnmB85eY9Y6zXdsFdDK7nNcnVLD7GnKybpn8qn9LN7xq1ZaXaSxrLGwaNwHVhyZSMgj1VlTTX5Vcelm941R0fdldV2RdmwvzZJ6eT3cVWLVdbC/Nknp5PdxV3dc9oVvo5QHzJOwysSY3sdRYngi56zxPUDg1C2Lla0i1clGtNkopVC6R24Xzk9EsEK9WFMjetmOD+6K8CbYdJA56dD3GKPH2AGu1pLPo4epgaJqL7RNa5NH2YuIkR2MiR4fOMMrEnySOPkiuBsx2jz6QnkgnSIbkfSBowyk+Wq4KliPldWOVVtrbtHur6L8HmWERq4cbiMrZXeA4lzwwx6qV0S34fsJ3LZle5NdUtsNzd30Fs8MCpKxUld/IG6Twy2OqrbrJ+hdLva3EdzGFMkZ3l3gSucEcQCO09dTyx22XzyxoUtcM6KcRvnDMAf+J31W7TNvwLgnVeseJk+2r6pS31mgg4ywv0gQkDfBUqwBPDe5EZ76rLUvZtevewvLBJDFFJHI7yDd4IwbCg8WJxjI4DOatfaVrTLYWSzwCMuZUjPSAsN0q5PAMOPkioNqptevLm+t7eRbYJK4Rt1HDYOeRLnj6q5qdnTe3GDqxV9RZ7ly0rx6W0tFbQPcTOEjQZYn2AAdZJwABzJqmtP7crh2K2kaQx9TOOkkPeRndXwwfGs9dUrOxedkYdy8aVnRNr2kwc/hCnuMMWPsQH7anOpm2hZ5FgvUSJ2IVZUyIyx4AOrElMnryRx44qktNOKz3OI6iEngtKlRfaLrBPZWJubcRlleMOJFLDcYleADDjvFPtqutC7cLg3EYulgFuTiQxxvvBcHiPLPI4OMVxCmU47kdStjF4ZdtKo3WDbjcyORaIkMfUzgSSHvOfJXwwfGvJofbVfRyAzmOeP5SlFjbH6LIAAfEGu/wAWzGTj8mGcF+0rw6E0zHdW8dzCcxyDIzwI6iCOoggg94rxa1a4W+j4uknY5bISNeLyEc90dg4ZJwBkdoqCi28e5fcsZO3SqM0rt0u3JEEUMSdW8DK/tyF/6a5A2waSznp08Oijx92tC0tjM71MEaKqmdv399Z/Qn+9HXt2e7Vbq7vYrSdISriTy1VkYbsbPy3iD8XHIc68W37++s/oT/ejrqqt12pM+WTU6m0cfYj51/YzfeSr+qgdiPnX9jN95Kv6udV6h1pvIKUpWU0EY2meZ7z0f+ZazTWltpnme89H/mWs016Wj8r/AGefqvMjQ2zzV22k0Vau9tbu7JlmaKNix3jzJXJrn7RNmdq1nNc28SQzQo0v4sbqOqDeZWQcOQOCADnHVXI1O2u2lrYQW0kdwXiXdJVEKk5J4EyA9fWBXK142wm7ge1tomiikG67uRvsp5qFXIUHkTk8DjhUlC3qZXyVc69mH8Fa1onZDftLoiHeJJjMkQJ+arHd9ikD1Vnq3t2kdY0VmdiFVVGSxPIADma01qJq8bLR8Nu2OkALyY5b7kswB6wM7ue6q6trakS0qe5s79Kr7XLbBBaO0EC9POuQ2G3Y426wW4lmHWB4ZB4VXt3to0i5yrQxjsSIH7XLVlhp5yWTTK+EeDQdKzzb7ZdJKcmSJx2NEuP+jBq3dnetkmkLM3EqIjrI8ZCZ3TuqrZwxJHxu08q+WUSrWWfYXRm8IqXXPZrex3srRQSTRSu8iPGN7g7FsMBxUjOMngcZqzdlOqctjZuJ/JllfpCmQdwBQqgkcN7gScdo7Khus+2C9t724t0W2KRSPGu9G5OFOBkiQcfVU+2b6zy39kbicRh+kdPxYKjChccCTx4nrq1rs6a3YwSrVe947meNNflU/pZveNV97G/M8P05/etVCaa/Kp/Sze8ar72N+Z4fpz+9aq6r00T0/qMm1KUrzTeKydpqIrdTqeayzKfVIwrWNZq2m6LMGlrlccJG6de8SjfP/WXHqrbo34mjJql4Uz86s7PLq/hae3EW4rmM777p3gqseGDwwwrrfAppHst/rf8A1r6bP9p6aOtXt2t3kLSNLvK4UAFEXGCP0PtqTfD7F+Zy/WL/AKVacrtz2rgjCNO1bnyRq22IX7OA7W6Kebb5bA+iF41Y2rGyWztMO6/hEw478oBUH9GL4o9e8e+uHa7e4C4ElrMiHmwZXI793hn21YOhdYre7TpLeZJF68Hyl+kh4qfEVntndjxcGiuFWfDyem+ldYyYoxI/yVL9GD4vg4HqNVnrPq/p29yjPbxQnh0UMrKCP023d5/AnHdVl6QmkSMtFGJXHyN8JnwYgjPjjxqv9LbYzaydHPo65jfsdlGe9TjDDvBNTq3Z8KTKWbceJkI+BPSHZb/Wn+Wv58Cmkey3+t/9alXw+xfmcv1i/wClPh9i/M5frF/0rVv1HwZttHyRQ7FdI/Ng+t/9agrLgkdnCrl+H2L8zl+sX+WqakfLE9pJq9Tsed6I2qCxsNAbFYiNEqT8qWZh4bwX+Kmp5XA1C0WbfRlrCRhhGHYdjSEyMPUXI9Vd+vLseZt/Z6NaxFI4Ovvmq99BN9w1mCtP6++ar30E33DWYK26Pysx6rujT2r1kk+iLWGVQ0clrbqynkQYVB//AGs/a6aqPo+7aBslD5cTn5cZ5H6Q5Edo7CK0Pqb5ssv+XtvdLXj1+1OXSFoY+AmTLwufkvjkT81uR9R6hUKrenN57FrK98FjuV3sa156Nxo6ZvIckwMT8VycmPwY8R+lkfKFVvpv8quPSze8avhNC8UhRgySRsQQeDI6nj4EEV+Jpi7M7HLMSzE9ZJyT7TXoRglJyXuYpTbiov2Ls2Q6QWDQlzO3xYpLiQ94SGNsfZVN6V0nJcTyXErZkkYux8eodgAwAOoAVZWqak6q6Qxz35j6gkJb7M1VikZ48uvw66nUlvk/s7sb2xX0W/qTsZie3Se9MheQB1iVtwIrDK75HEtjBwCMcuNcDa1qZbWBtvwZXXpem3gzl/idHu43uXxzV7206uiuhBRgGUjkVIypHdjFUjtx06k13DboQxt1ffI6nkK5XxARc/S7qzU2TnZyaLa4Qr4Gwf8AL5/QH3sddvbBqta2+j1lgt4o5DNGpZFCkgo5IyO8D2Vw9g/nCf0De9jqY7cfNa+ni+7JXU21ev6OYL/iypNQbJJtKWsUqK8buQysMhhuMeI8QKv+PUKwBDCytwQQQRGOBHEGqG2bHGl7P0h+4wrTFc6uTUlh+x1pknErvbn5sT08X3JKqfZ752s/Sr/A1bG3PzYnp4vuSVU+z3ztZ+lX+BqtHov+yd3qr+ia7eNNsZoLMHyFXp2HazFkTPgFf9+ofs+1O/8A6N30TMVhReklZfjbuQAq54AknmeoGu7tyhI0mjdTQR49TyA/+PbXr2D36reXEJIDSRqVz19Gx3gO/D58AeyvsXtozH4PjSldiRMdJ7FrB4SkSyRS48mQSO/Hq3lckEduMeIqh7+yaGWSGQYeNnjYc/KUlT4jIrWpNZZ1uvlm0hdTIco8spUjrXeIBHcQM+uuNLOUm03k61MIxSaLQudMtdapO7nekRUiYnmTFcIFJPWSoUk9pqmKtXRFuV1QuWPJ3Z18BNGn8UNVpoxMzwg8jJGD4FwKtThbsfLJW87c/Bcuquxa3FsrXgd53UMVDsixZGd0bvNh1k5Geqqo1t0GLO+ntQxZY2wpPMqyh1zjrwwB8K1NWb9rHnm68YfcR1DTWSnN5ZbUVxjBYRYWwe6JsrhCfJSbI7t6Nc+rK59ZqqtctYmvr2W4YkqSViHzYlJCADq4cT3sasfYkCbG/C/G3hjx6I4qnV5D1VauK6s2Ssb6cUWds52TrdwC7u2cRPno40O6XAOCzNzAJBwBg8M5r7bU9n1pY2aT26OrmVIzmRnBUo7HgxPHKirM1DuEfRdmUIKiGJDjqZFCOPEMGFQXbvp1OhhsgQZd8TuB8hVVlXPZvFzj6NZ42Tlbj7LyrhGrJCtkfnq2/b+4kqT7fv76z+hP96Ooxsk89W37f3ElSfb9/fWf0J/vR1aXrr9f6Rj6L/f+HH2I+df2M33kq/qoHYj51/YzfeSr+rNqvUNOm8gpSlZTQRjaZ5nvPR/5lrNNaW2meZ7z0f8AmWs016Wj8r/Z5+q8yPpPbMm6WUgOokXPylJIBHaMgjxB7K7+omjLO4uhb3jyoJMCJkZVXfz8V95T8bgARjjw6+Fj22pC6R1etAuBcxxs0LcsnebKMfmtj1HB7QaYuLdo3aN1KuhKsrDBVgcEEdoNWjNWJpcMlKHTafdGnNXdSLOy428Kh8YMjEvIR1+W3IdwwK521LWNrPRrtGSsspECMOalgSzDvCK2D1HFcfZRtD/CkFncN/tMY8hjzmQDt63Uc+0cfnV5Nvin8FtT8npWB8TGcfwasEYPqqMzc5LptxKc0do955o4IxmSRlRR3k44nqHWT2Crw0TsRskiAnMs0uPKYOY1z17qryHiTVZbLJ0TTFqXIAJkUE/PaJ1T2sQPEitIPIFBYkAAEkk4AA5knqFX1VkotRRDTVxabZmTX/QkdppKe2hDCJOi3Qx3j5USOeJ58WNWxsM82Senl93FVS696ZW60lc3EfGNmAQ/OVFWMN6wmfXVs7DPNknp5PdxV1fnorP0c046rx9lS69+db300v3qt/Yf5qPppf4JVQa9+db300v3qt/Yf5qPppf4JS/0V/R9p9VlH6a/Kp/Sze8ar72N+Z4fpz+9aqE01+VT+lm941X3sb8zw/Tn961NV6aGn9Rk2pSleabxVWbctWjJDHfIMtD+Llx/hsfIP6rkj9p3VadfK6tVkjaKRQyOGRlPJlYYIPqNd1z2SUjicd8cGR6VJNe9TX0ddGM5MD5aGQ/KXsJ+euQD6j11G69qMlJZR5MouLwxX2s72SFxJE7xyLyZGKsPWK+NK+nwtDVjbhNHhL2Ppk5dJHhZB4rwV/Vu+urBfXPRV3BiW4tWjbnHOVUg96SYIPf7DWbqVmnpoN5XBojqJJYfJZ+suo2iny9lpK1hbn0ckyvGfBs7y+veqt76yMUhQtG2PlRSLIh8GQkf+e6vhmlWhFx4bySnJS7LAqR7P9Wje6QiiIzEp6Wbs6NCCQfpHC/rd1R+3t2d1jRSzsQqqoyWYnAAHWSa0ds41KGj7XDYNzLh5mHHBHxUB7FyfEknsqd9uyP2d0175fRLKUpXkHqHB1981XvoJvuGsw4rXFxbrIjRuqujAqysAysDzBB4EVyv7F2P5jafUR/y1qovVaaaM91LsaaY1L82WX/L2/ulrs184IFRFRFCooCqqgAKoGAABwAA6q+lZm8vJdLCwVRtm1F31OkoF8tABcKPlIOAk8VHA/o4PyeNM1rx0BBBAIPAg8QQeeRXI/sbY/mNp9RF/LWurU7I4Zmt0+55RC9jVmsuh54XGUklnjYdqtFGp+w1UesurctjctbzKcjJRseTInU6nrB+w5B5Vp+w0ZFAm5DFHEhJYrGioMnAJwoAzgD2V+NJ6IhuE6OeKOVOeHUNg9ozyPeK5hqNs28cM+yo3RS90Zis9abuKLoYrqdIuPkLIwAzzxg+T6sV8BoeY2zXZRugDrHvnkztvHC/O+Kcnq4dtaKt9m2jkbeFnCSPnbzj91yR9ldu60TDLGIZIYniGMI6KyDHLCkYGKs9XFeVE1pm+7KU2EtjSUo7bd/sliqxtqug3utFyLEC0kZSYKBksEzvADrO6WOOvGK79hq7bQP0kNtBE+Cu9HEiNg8xlRnHAeyujWadu6zei8KsQ2MyRZ3jxSJLG27JGyujDqZTkHjz4iprpDbRpCSLcBhiOMF40Ifl2uzBfUKuDSuz2wuXMktrGXPEspaMse1jGRk95povZ5YW7h4rWMOOIZ96Qg9o6QnB7xWiWorly48kI0TjwnwRvbd5qj9NF7uSqp2e+drP0q/wNaTv9GRTpuTRRyoCG3ZEVxkZAOGGM8T7a8dtqpZxuskdpbI6nKssMasp7QQuQalXeowccFJ0uU92SO7U9SWv7VXhGbmDeZBy6RWxvpnt4KRnrGOGc1QCtJBLkb8U0bd6OjD7VNa2rlaZ1Vtbv8ot4pDy3iMOB2BxhgPXSnUbFtfYW0b3ldzPGkdoV/PEYZbqQxkYYAIm8ORDMigkHsJ415NWdV5r6cQQKTy33I8iNfnMf4Dmeqr5j2UaMU5/BAfpSTMPYXxUmsNHRQII4Y0jQclRQo9g6++qvVRSxBE1p5N5myH69aKS21emtox5EUcSDtOJUyT3k5J7yaoXRA/2mD0sX3xWrLuzSVDHKiPG3xldQynByMqeB4geyuamp1kCGFlaAgggiCMEEcQQd2pVXqEWn7lLKd8k0dis4bWPPN14w+4jrR9cy81YtJXMktrbSSNjed4kZjgADLEZPAAeqp02KuWWd3V9RYK92B/k936SP7hqv9oep72F443T+DyMzwv8ndJzuZ+cvLHYAeutE6O0RDbgiCGKINgsI0VASORO6BmvreWUcqGOVEkQ81dQynxB4VRajFjkuzOXRmCi/Yy1ovWS5tlZYLiaJW4lUcgE8s45Z7+dfyHRs9ws9zh3WIdJNKxJ4kgcXPNjkcOfM8hWhhsz0bvb34HFnnjysfu72PsruDRMPQ/g/QxdARu9HuL0eOzcxjHqqz1cf4oktNL3ZnrZS+NM2veZR7YJBUq2/f31n9Cf70dWla6q2kbrJHaWyOvFWSGNWU8uDAZFfXSWgLe4KmeCGUrkKZEV90HGcbw4ch7Kk9QnYp4KKlqtwyUhsS86/sZvvJV/VzNH6s2sD9JBbQRPgrvRxqrYPMZA5cB7K6dSusVksopVDZHApSlRKkY2meZ7z0f+ZazTitcXVokqNHIiujcGVwGVh3qeBrl/2LsfzG0+oj/lrVReq1hozXUux5yeHZn5os/R/wCZqim1/UDpkOkLdfxqD8eoH94ij44/SUDj2qP0RmzbW0SJFjjRUReCqgCqo7Ao4CvrUlY4z3Iq61KO1mR7W5eN1ljYq6EMrLwKsOIINXQNIrp/Q7wjdW+h3ZNzkDIuQGXPyHBZf0S3HkCZudTLH8xtPqI/5a9Fjq5awPvw21vE+CN6OJEbB5jeUZxwHsq9mojLDS5RGuhx4b4Zle4t3jdkdWSRDhlYEMrDqI6jXQvNaruWLoZbqd4uRVpGIPZvcfK9ea0npjVS1ujm4t4pGHAMV8oDs3xhsd2a8+jNRbG3cPFaQq44hiu+ynuL5I9VU/Li1yuSf40k+HwZt0joaaARGaNk6ZekQNwYpvFQSvMZwcZ6sHrq6NhL/wC7Zh1i4f7YoqnOkNA285DT28ErKMAyRo5A54BYHAzX00fomGBSsEMUSsd4iNFQE4xkhQMnFSt1HUhtwVro2SzkzVr2P963vppfvVb+xDzUfTS/wSpZcap2cjtI9nbM7EszNDGWYnmSSuSa9lho2KBOjhijiTJbdjVUXJ5nCjGeAr5ZepwUcCulxnuyZX00P9qn9LN7xqvvY55nh+nP71q7kmpVixLGytSxJJJhQkknJJOOea6Vho+OCMRQxpHGMkKihVBJyeA4cTS29TjtSFVLhJvJ6KUpWU0ilKUBztP6AhvIGt503kbiDyZGHJkbqYf6g5BIrP2umzq40exYgyW2fJmUcB2CQfIP2HqPUNJV/HQEEEAg8CDxBB55FXqulX+iNlSsMh0rQGsWxuzuCXi3raQ8fxYBjJ74jwH6pWoHpHYdeoT0TwTL1eUY2/dYYH71b46muXvgxS084/ZXdKl52S6Tzj8F/wC7Bj3lem02M6Rc4aOKMdryqfd7xqnVh8on0p/DIPXs0Toea5lEMEbSSHqUch2seSjvOBVs6E2DopDXdwX7UhG4PXI2SR4BasnQ+gYLSPoreJI0690cWPazHix7yTUJ6qK8vJeGmk/NwRXZ5sySwAnl3ZLsjG8PixA8xHnr6i3qGBnM5pSvOlNzeWboxUVhClKVydClKUApSlAKUpQClKUApSlAKUpQClKUApSlAKUpQClKUApSlAKUpQClKUApSlAKUpQClKUApSlAKUpQClKUApSlAKUpQClKUApSlAKUpQClKUApSlAKUpQClKUApSlAKUpQClKUApSlAKUpQClKUApSlAKUpQClKUApSlA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27661" name="AutoShape 28" descr="data:image/jpeg;base64,/9j/4AAQSkZJRgABAQAAAQABAAD/2wCEAAkGBhQSDxMQEhISFREUGRISFRYUFhcVFxQVFhUZFRQaFxQXHCggGBojGRUUHzAgIygpLi0sFh4xNTAqNSYrLCkBCQoKDgwOGg8PGiwiHyQqLC0vKjQsLCw0LCwsLCwsLCwpLCwsKSwsLCwsLCwpLCwsLCwsLCwsLCwsLCwsLCwsLP/AABEIAGQB9QMBIgACEQEDEQH/xAAcAAEAAwEBAQEBAAAAAAAAAAAABgcIBQQDAgH/xABOEAACAQMABgUGCAsFCAMBAAABAgMABBEFBgcSITETQVFhcSI1c4GRsxcyQlJyk6GyFCM0VGKCg5Kx0tMWM1PC0SQlQ3Sio8HiRGPxFf/EABkBAQEBAQEBAAAAAAAAAAAAAAADBAIFAf/EACkRAAICAQMCBgIDAQAAAAAAAAABAgMRBBIhEzEiMjNBUWEUcUKB0SP/2gAMAwEAAhEDEQA/ALxpSlAKUqrtd9syQloLHdkkGQ0x4xqf0B/xD3/F+lXcK5TeInE5qCyyyr2/jhQySyJGg5s7BVHrJxUQ0jth0dEcCV5T/wDVGxH7zbqn1GqE0rpma5k6W4leV+1znHco5KO4ACvHW6OkX8mY5ap/xReL7ebTPC3uiO8RD7Okr1Wm3Cwc4dbiPvaNWA/cZj9lUJSqfi1nH5MzU2htbbS7/J7iKRvmg4f6tsN9ldeshqxBBBwRxBHMHuNT7VHbBc2xWO5LXEHLyj+NQfoufjeDe0VnnpGuYsvDVJ8SL+pXP0Hp2G7hWe3cPGeHDmp61ZeasOw10KxtY4ZrTyKUpXwClKUApSlAKUpQClKUApSlAKUpQClKUApSlAKUpQClKUApSlAKUpQClKUApSlAKUpQClKUApSlAKUpQClKUApSlAKUpQClKUApSlAKUpQClKUApSodtS1sNjYno2xcTkxREc14eW4+iOXey11GLk8I5lJRWWQjaztILs+j7VsRrlZ5FPF25GNT80cm7Tw5A71VUpXs1wUFhHlTm5vLFKl2regNG3OEkvpreU44Som4T+jLnH727U4XYJCRkXkpB4giNOI9tcSvhF4Z1GmUuUUzSp1rPsfvLXLxD8JiHXGPxgH6UXM/qlvVUFZcEg8COBB6j31SM4yWYs4lCUeGhSlK6ODuaoa3zaPuBNEcocCWMnCyL2HsYccN1d4JB0noTTUd3bx3MLZjkGR2g8irDqYHII7qyhVi7GdbTb3f4G7fibg+Tnks2PJx9IDd8dysmpp3Lcu5q09u17X2L4pSleYeiKZri663LR6Nu5EZldYZWVlJBUhTggjkazsddr/8+uvrn/1q9VDsWUyNlyreGajpVW7IdoDT5sbqRmmG88LuctIvNkJPEsvEjtGfm1aVTsg4SwzuE1NZQpmlZm0rrlfLcTKL26AEkoAEzgAByAAM13VU7M4ObLVX3NM0qCbHNKSz6Pd55ZJXE0ihpGLnASMgZPVkn21O6nOO2TR3GW5ZFKUrk6FKUoBSlKAUrk6z6zw2FubicndyFVVGWdjkhVB4ZwCeJHAGoxqttgtry4W3aOSF3OIy5Vlc9Skj4rHq4YPLOcZ7VcmtyXBw5xTw2T2lKVwdilKUApSlAKUpQClKUApSlAKUqptt2m7iCW1EE80QZZiwikZN4hkxndIzzPtruuG+W1HE57I5LZpVI7INYrmbSfRzXNxKnRStuySu65BTBwxxnifbV3V9srdcsM+Vz3rIpSlTKCmaj2v968Oi7qWJ2SRUyrKcFTvDkaz8+vF+f/m3XqlcfwNaKqHYspkLLlW8M1FmlZa/tlffn139fL/NXptNoekIzlb2c/TbpB7JAar+HL5J/lR+DTlKpzVPbg++sV+i7hwOmjGCve8fIjvXGOw1cMcgYBlIKkAgg5BB4ggjmKzWVyreJGiFkZrKP1SlKmdilKUApUA1m2xW1pcNbrHJM6HdkKlVVWHNQT8ZhyPVnhnnUr1b1khvrdbiAkoSVIYYZGHNWHUeI9RBrt1ySy1wcKcW8JnUzSsy6X1vvRczKL27AEkoAE8gAAcgADe4Crr2UX8k2iopJZHkkLTAtIxdiBIwGWY54Cq2UOEdzZOu5TljBL6UpWcuKz7tm0yZtJtED5FuqxDs3mAdz4+Uq/qVoKsqay3XSX11J86advUZGx9mK2aSOZNmXVPEcHq0FqReXkZltoOkjDFCd+NcMAGIw7A8mX210vgm0n+af92D+pXc2abSbbR9o8E6Ts7StKOjVCN0oi82cccoeqpd8Olj/h3f1cf9SrzsuUmox4IQhU1lvkrX4JtJ/mv/AHYP6ld/VzV7T9kQII26P/CeWB4z+oZPJ8Vwalfw6WP+HdfVp/Ur+/DnYfMuvq0/qVw53NYcSihUuVIk+rulruQBbuyaB/nLLFJGf3X3l8MHxr56y6h2l8CZogJOqWPyJB+sPjeDAiv1q3rgt6N6K3uli6pJUVEP0Tv5bxUEV36xtuMuODUkpL5KI1g2JXcTZtStxGeQysci+IY7p8QfUK4/wT6T/ND9bB/Uq49YNp9jaN0bymSQHBSECQr9I5Cg92c91cf4c7H5l19Wn9Stcbb8dsmWVVOe5WnwT6T/ADQ/Wwf1KikcjI4ZSVdCCCOaspyCPAir0O3Sx/w7v6uP+pVFSNlie0k+01oqlOWd6wQsjCONjyas0BpQXNpBcD/ixpJgdRZQWHqOR6q99QnY7db+h4QfkNMnq6QsPsYVNq8ucdsmj0oPMUzg6++ar30E33DWYDWn9ffNV76Cb7hrMBrdo/KzFqu6PraXTxSLLGxWRCGVhzVgcg+2tLai63JpC0WYYEq+RMg+S4HUPmtzHs5g1UOv2ppS1tdJRL+LmhtunAHxJTEuH8H6/wBL6VcPUXW59H3azDJibCTIPlJnmB85eY9Y6zXdsFdDK7nNcnVLD7GnKybpn8qn9LN7xq1ZaXaSxrLGwaNwHVhyZSMgj1VlTTX5Vcelm941R0fdldV2RdmwvzZJ6eT3cVWLVdbC/Nknp5PdxV3dc9oVvo5QHzJOwysSY3sdRYngi56zxPUDg1C2Lla0i1clGtNkopVC6R24Xzk9EsEK9WFMjetmOD+6K8CbYdJA56dD3GKPH2AGu1pLPo4epgaJqL7RNa5NH2YuIkR2MiR4fOMMrEnySOPkiuBsx2jz6QnkgnSIbkfSBowyk+Wq4KliPldWOVVtrbtHur6L8HmWERq4cbiMrZXeA4lzwwx6qV0S34fsJ3LZle5NdUtsNzd30Fs8MCpKxUld/IG6Twy2OqrbrJ+hdLva3EdzGFMkZ3l3gSucEcQCO09dTyx22XzyxoUtcM6KcRvnDMAf+J31W7TNvwLgnVeseJk+2r6pS31mgg4ywv0gQkDfBUqwBPDe5EZ76rLUvZtevewvLBJDFFJHI7yDd4IwbCg8WJxjI4DOatfaVrTLYWSzwCMuZUjPSAsN0q5PAMOPkioNqptevLm+t7eRbYJK4Rt1HDYOeRLnj6q5qdnTe3GDqxV9RZ7ly0rx6W0tFbQPcTOEjQZYn2AAdZJwABzJqmtP7crh2K2kaQx9TOOkkPeRndXwwfGs9dUrOxedkYdy8aVnRNr2kwc/hCnuMMWPsQH7anOpm2hZ5FgvUSJ2IVZUyIyx4AOrElMnryRx44qktNOKz3OI6iEngtKlRfaLrBPZWJubcRlleMOJFLDcYleADDjvFPtqutC7cLg3EYulgFuTiQxxvvBcHiPLPI4OMVxCmU47kdStjF4ZdtKo3WDbjcyORaIkMfUzgSSHvOfJXwwfGvJofbVfRyAzmOeP5SlFjbH6LIAAfEGu/wAWzGTj8mGcF+0rw6E0zHdW8dzCcxyDIzwI6iCOoggg94rxa1a4W+j4uknY5bISNeLyEc90dg4ZJwBkdoqCi28e5fcsZO3SqM0rt0u3JEEUMSdW8DK/tyF/6a5A2waSznp08Oijx92tC0tjM71MEaKqmdv399Z/Qn+9HXt2e7Vbq7vYrSdISriTy1VkYbsbPy3iD8XHIc68W37++s/oT/ejrqqt12pM+WTU6m0cfYj51/YzfeSr+qgdiPnX9jN95Kv6udV6h1pvIKUpWU0EY2meZ7z0f+ZazTWltpnme89H/mWs016Wj8r/AGefqvMjQ2zzV22k0Vau9tbu7JlmaKNix3jzJXJrn7RNmdq1nNc28SQzQo0v4sbqOqDeZWQcOQOCADnHVXI1O2u2lrYQW0kdwXiXdJVEKk5J4EyA9fWBXK142wm7ge1tomiikG67uRvsp5qFXIUHkTk8DjhUlC3qZXyVc69mH8Fa1onZDftLoiHeJJjMkQJ+arHd9ikD1Vnq3t2kdY0VmdiFVVGSxPIADma01qJq8bLR8Nu2OkALyY5b7kswB6wM7ue6q6trakS0qe5s79Kr7XLbBBaO0EC9POuQ2G3Y426wW4lmHWB4ZB4VXt3to0i5yrQxjsSIH7XLVlhp5yWTTK+EeDQdKzzb7ZdJKcmSJx2NEuP+jBq3dnetkmkLM3EqIjrI8ZCZ3TuqrZwxJHxu08q+WUSrWWfYXRm8IqXXPZrex3srRQSTRSu8iPGN7g7FsMBxUjOMngcZqzdlOqctjZuJ/JllfpCmQdwBQqgkcN7gScdo7Khus+2C9t724t0W2KRSPGu9G5OFOBkiQcfVU+2b6zy39kbicRh+kdPxYKjChccCTx4nrq1rs6a3YwSrVe947meNNflU/pZveNV97G/M8P05/etVCaa/Kp/Sze8ar72N+Z4fpz+9aq6r00T0/qMm1KUrzTeKydpqIrdTqeayzKfVIwrWNZq2m6LMGlrlccJG6de8SjfP/WXHqrbo34mjJql4Uz86s7PLq/hae3EW4rmM777p3gqseGDwwwrrfAppHst/rf8A1r6bP9p6aOtXt2t3kLSNLvK4UAFEXGCP0PtqTfD7F+Zy/WL/AKVacrtz2rgjCNO1bnyRq22IX7OA7W6Kebb5bA+iF41Y2rGyWztMO6/hEw478oBUH9GL4o9e8e+uHa7e4C4ElrMiHmwZXI793hn21YOhdYre7TpLeZJF68Hyl+kh4qfEVntndjxcGiuFWfDyem+ldYyYoxI/yVL9GD4vg4HqNVnrPq/p29yjPbxQnh0UMrKCP023d5/AnHdVl6QmkSMtFGJXHyN8JnwYgjPjjxqv9LbYzaydHPo65jfsdlGe9TjDDvBNTq3Z8KTKWbceJkI+BPSHZb/Wn+Wv58Cmkey3+t/9alXw+xfmcv1i/wClPh9i/M5frF/0rVv1HwZttHyRQ7FdI/Ng+t/9agrLgkdnCrl+H2L8zl+sX+WqakfLE9pJq9Tsed6I2qCxsNAbFYiNEqT8qWZh4bwX+Kmp5XA1C0WbfRlrCRhhGHYdjSEyMPUXI9Vd+vLseZt/Z6NaxFI4Ovvmq99BN9w1mCtP6++ar30E33DWYK26Pysx6rujT2r1kk+iLWGVQ0clrbqynkQYVB//AGs/a6aqPo+7aBslD5cTn5cZ5H6Q5Edo7CK0Pqb5ssv+XtvdLXj1+1OXSFoY+AmTLwufkvjkT81uR9R6hUKrenN57FrK98FjuV3sa156Nxo6ZvIckwMT8VycmPwY8R+lkfKFVvpv8quPSze8avhNC8UhRgySRsQQeDI6nj4EEV+Jpi7M7HLMSzE9ZJyT7TXoRglJyXuYpTbiov2Ls2Q6QWDQlzO3xYpLiQ94SGNsfZVN6V0nJcTyXErZkkYux8eodgAwAOoAVZWqak6q6Qxz35j6gkJb7M1VikZ48uvw66nUlvk/s7sb2xX0W/qTsZie3Se9MheQB1iVtwIrDK75HEtjBwCMcuNcDa1qZbWBtvwZXXpem3gzl/idHu43uXxzV7206uiuhBRgGUjkVIypHdjFUjtx06k13DboQxt1ffI6nkK5XxARc/S7qzU2TnZyaLa4Qr4Gwf8AL5/QH3sddvbBqta2+j1lgt4o5DNGpZFCkgo5IyO8D2Vw9g/nCf0De9jqY7cfNa+ni+7JXU21ev6OYL/iypNQbJJtKWsUqK8buQysMhhuMeI8QKv+PUKwBDCytwQQQRGOBHEGqG2bHGl7P0h+4wrTFc6uTUlh+x1pknErvbn5sT08X3JKqfZ752s/Sr/A1bG3PzYnp4vuSVU+z3ztZ+lX+BqtHov+yd3qr+ia7eNNsZoLMHyFXp2HazFkTPgFf9+ofs+1O/8A6N30TMVhReklZfjbuQAq54AknmeoGu7tyhI0mjdTQR49TyA/+PbXr2D36reXEJIDSRqVz19Gx3gO/D58AeyvsXtozH4PjSldiRMdJ7FrB4SkSyRS48mQSO/Hq3lckEduMeIqh7+yaGWSGQYeNnjYc/KUlT4jIrWpNZZ1uvlm0hdTIco8spUjrXeIBHcQM+uuNLOUm03k61MIxSaLQudMtdapO7nekRUiYnmTFcIFJPWSoUk9pqmKtXRFuV1QuWPJ3Z18BNGn8UNVpoxMzwg8jJGD4FwKtThbsfLJW87c/Bcuquxa3FsrXgd53UMVDsixZGd0bvNh1k5Geqqo1t0GLO+ntQxZY2wpPMqyh1zjrwwB8K1NWb9rHnm68YfcR1DTWSnN5ZbUVxjBYRYWwe6JsrhCfJSbI7t6Nc+rK59ZqqtctYmvr2W4YkqSViHzYlJCADq4cT3sasfYkCbG/C/G3hjx6I4qnV5D1VauK6s2Ssb6cUWds52TrdwC7u2cRPno40O6XAOCzNzAJBwBg8M5r7bU9n1pY2aT26OrmVIzmRnBUo7HgxPHKirM1DuEfRdmUIKiGJDjqZFCOPEMGFQXbvp1OhhsgQZd8TuB8hVVlXPZvFzj6NZ42Tlbj7LyrhGrJCtkfnq2/b+4kqT7fv76z+hP96Ooxsk89W37f3ElSfb9/fWf0J/vR1aXrr9f6Rj6L/f+HH2I+df2M33kq/qoHYj51/YzfeSr+rNqvUNOm8gpSlZTQRjaZ5nvPR/5lrNNaW2meZ7z0f8AmWs016Wj8r/Z5+q8yPpPbMm6WUgOokXPylJIBHaMgjxB7K7+omjLO4uhb3jyoJMCJkZVXfz8V95T8bgARjjw6+Fj22pC6R1etAuBcxxs0LcsnebKMfmtj1HB7QaYuLdo3aN1KuhKsrDBVgcEEdoNWjNWJpcMlKHTafdGnNXdSLOy428Kh8YMjEvIR1+W3IdwwK521LWNrPRrtGSsspECMOalgSzDvCK2D1HFcfZRtD/CkFncN/tMY8hjzmQDt63Uc+0cfnV5Nvin8FtT8npWB8TGcfwasEYPqqMzc5LptxKc0do955o4IxmSRlRR3k44nqHWT2Crw0TsRskiAnMs0uPKYOY1z17qryHiTVZbLJ0TTFqXIAJkUE/PaJ1T2sQPEitIPIFBYkAAEkk4AA5knqFX1VkotRRDTVxabZmTX/QkdppKe2hDCJOi3Qx3j5USOeJ58WNWxsM82Senl93FVS696ZW60lc3EfGNmAQ/OVFWMN6wmfXVs7DPNknp5PdxV1fnorP0c046rx9lS69+db300v3qt/Yf5qPppf4JVQa9+db300v3qt/Yf5qPppf4JS/0V/R9p9VlH6a/Kp/Sze8ar72N+Z4fpz+9aqE01+VT+lm941X3sb8zw/Tn961NV6aGn9Rk2pSleabxVWbctWjJDHfIMtD+Llx/hsfIP6rkj9p3VadfK6tVkjaKRQyOGRlPJlYYIPqNd1z2SUjicd8cGR6VJNe9TX0ddGM5MD5aGQ/KXsJ+euQD6j11G69qMlJZR5MouLwxX2s72SFxJE7xyLyZGKsPWK+NK+nwtDVjbhNHhL2Ppk5dJHhZB4rwV/Vu+urBfXPRV3BiW4tWjbnHOVUg96SYIPf7DWbqVmnpoN5XBojqJJYfJZ+suo2iny9lpK1hbn0ckyvGfBs7y+veqt76yMUhQtG2PlRSLIh8GQkf+e6vhmlWhFx4bySnJS7LAqR7P9Wje6QiiIzEp6Wbs6NCCQfpHC/rd1R+3t2d1jRSzsQqqoyWYnAAHWSa0ds41KGj7XDYNzLh5mHHBHxUB7FyfEknsqd9uyP2d0175fRLKUpXkHqHB1981XvoJvuGsw4rXFxbrIjRuqujAqysAysDzBB4EVyv7F2P5jafUR/y1qovVaaaM91LsaaY1L82WX/L2/ulrs184IFRFRFCooCqqgAKoGAABwAA6q+lZm8vJdLCwVRtm1F31OkoF8tABcKPlIOAk8VHA/o4PyeNM1rx0BBBAIPAg8QQeeRXI/sbY/mNp9RF/LWurU7I4Zmt0+55RC9jVmsuh54XGUklnjYdqtFGp+w1UesurctjctbzKcjJRseTInU6nrB+w5B5Vp+w0ZFAm5DFHEhJYrGioMnAJwoAzgD2V+NJ6IhuE6OeKOVOeHUNg9ozyPeK5hqNs28cM+yo3RS90Zis9abuKLoYrqdIuPkLIwAzzxg+T6sV8BoeY2zXZRugDrHvnkztvHC/O+Kcnq4dtaKt9m2jkbeFnCSPnbzj91yR9ldu60TDLGIZIYniGMI6KyDHLCkYGKs9XFeVE1pm+7KU2EtjSUo7bd/sliqxtqug3utFyLEC0kZSYKBksEzvADrO6WOOvGK79hq7bQP0kNtBE+Cu9HEiNg8xlRnHAeyujWadu6zei8KsQ2MyRZ3jxSJLG27JGyujDqZTkHjz4iprpDbRpCSLcBhiOMF40Ifl2uzBfUKuDSuz2wuXMktrGXPEspaMse1jGRk95povZ5YW7h4rWMOOIZ96Qg9o6QnB7xWiWorly48kI0TjwnwRvbd5qj9NF7uSqp2e+drP0q/wNaTv9GRTpuTRRyoCG3ZEVxkZAOGGM8T7a8dtqpZxuskdpbI6nKssMasp7QQuQalXeowccFJ0uU92SO7U9SWv7VXhGbmDeZBy6RWxvpnt4KRnrGOGc1QCtJBLkb8U0bd6OjD7VNa2rlaZ1Vtbv8ot4pDy3iMOB2BxhgPXSnUbFtfYW0b3ldzPGkdoV/PEYZbqQxkYYAIm8ORDMigkHsJ415NWdV5r6cQQKTy33I8iNfnMf4Dmeqr5j2UaMU5/BAfpSTMPYXxUmsNHRQII4Y0jQclRQo9g6++qvVRSxBE1p5N5myH69aKS21emtox5EUcSDtOJUyT3k5J7yaoXRA/2mD0sX3xWrLuzSVDHKiPG3xldQynByMqeB4geyuamp1kCGFlaAgggiCMEEcQQd2pVXqEWn7lLKd8k0dis4bWPPN14w+4jrR9cy81YtJXMktrbSSNjed4kZjgADLEZPAAeqp02KuWWd3V9RYK92B/k936SP7hqv9oep72F443T+DyMzwv8ndJzuZ+cvLHYAeutE6O0RDbgiCGKINgsI0VASORO6BmvreWUcqGOVEkQ81dQynxB4VRajFjkuzOXRmCi/Yy1ovWS5tlZYLiaJW4lUcgE8s45Z7+dfyHRs9ws9zh3WIdJNKxJ4kgcXPNjkcOfM8hWhhsz0bvb34HFnnjysfu72PsruDRMPQ/g/QxdARu9HuL0eOzcxjHqqz1cf4oktNL3ZnrZS+NM2veZR7YJBUq2/f31n9Cf70dWla6q2kbrJHaWyOvFWSGNWU8uDAZFfXSWgLe4KmeCGUrkKZEV90HGcbw4ch7Kk9QnYp4KKlqtwyUhsS86/sZvvJV/VzNH6s2sD9JBbQRPgrvRxqrYPMZA5cB7K6dSusVksopVDZHApSlRKkY2meZ7z0f+ZazTitcXVokqNHIiujcGVwGVh3qeBrl/2LsfzG0+oj/lrVReq1hozXUux5yeHZn5os/R/wCZqim1/UDpkOkLdfxqD8eoH94ij44/SUDj2qP0RmzbW0SJFjjRUReCqgCqo7Ao4CvrUlY4z3Iq61KO1mR7W5eN1ljYq6EMrLwKsOIINXQNIrp/Q7wjdW+h3ZNzkDIuQGXPyHBZf0S3HkCZudTLH8xtPqI/5a9Fjq5awPvw21vE+CN6OJEbB5jeUZxwHsq9mojLDS5RGuhx4b4Zle4t3jdkdWSRDhlYEMrDqI6jXQvNaruWLoZbqd4uRVpGIPZvcfK9ea0npjVS1ujm4t4pGHAMV8oDs3xhsd2a8+jNRbG3cPFaQq44hiu+ynuL5I9VU/Li1yuSf40k+HwZt0joaaARGaNk6ZekQNwYpvFQSvMZwcZ6sHrq6NhL/wC7Zh1i4f7YoqnOkNA285DT28ErKMAyRo5A54BYHAzX00fomGBSsEMUSsd4iNFQE4xkhQMnFSt1HUhtwVro2SzkzVr2P963vppfvVb+xDzUfTS/wSpZcap2cjtI9nbM7EszNDGWYnmSSuSa9lho2KBOjhijiTJbdjVUXJ5nCjGeAr5ZepwUcCulxnuyZX00P9qn9LN7xqvvY55nh+nP71q7kmpVixLGytSxJJJhQkknJJOOea6Vho+OCMRQxpHGMkKihVBJyeA4cTS29TjtSFVLhJvJ6KUpWU0ilKUBztP6AhvIGt503kbiDyZGHJkbqYf6g5BIrP2umzq40exYgyW2fJmUcB2CQfIP2HqPUNJV/HQEEEAg8CDxBB55FXqulX+iNlSsMh0rQGsWxuzuCXi3raQ8fxYBjJ74jwH6pWoHpHYdeoT0TwTL1eUY2/dYYH71b46muXvgxS084/ZXdKl52S6Tzj8F/wC7Bj3lem02M6Rc4aOKMdryqfd7xqnVh8on0p/DIPXs0Toea5lEMEbSSHqUch2seSjvOBVs6E2DopDXdwX7UhG4PXI2SR4BasnQ+gYLSPoreJI0690cWPazHix7yTUJ6qK8vJeGmk/NwRXZ5sySwAnl3ZLsjG8PixA8xHnr6i3qGBnM5pSvOlNzeWboxUVhClKVydClKUApSlAKUpQClKUApSlAKUpQClKUApSlAKUpQClKUApSlAKUpQClKUApSlAKUpQClKUApSlAKUpQClKUApSlAKUpQClKUApSlAKUpQClKUApSlAKUpQClKUApSlAKUpQClKUApSlAKUpQClKUApSlAKUpQClKUApSlA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785813" y="427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27662" name="AutoShape 30" descr="data:image/jpeg;base64,/9j/4AAQSkZJRgABAQAAAQABAAD/2wCEAAkGBhQSDxMQEhISFREUGRISFRYUFhcVFxQVFhUZFRQaFxQXHCggGBojGRUUHzAgIygpLi0sFh4xNTAqNSYrLCkBCQoKDgwOGg8PGiwiHyQqLC0vKjQsLCw0LCwsLCwsLCwpLCwsKSwsLCwsLCwpLCwsLCwsLCwsLCwsLCwsLCwsLP/AABEIAGQB9QMBIgACEQEDEQH/xAAcAAEAAwEBAQEBAAAAAAAAAAAABgcIBQQDAgH/xABOEAACAQMABgUGCAsFCAMBAAABAgMABBEFBgcSITETQVFhcSI1c4GRsxcyQlJyk6GyFCM0VGKCg5Kx0tMWM1PC0SQlQ3Sio8HiRGPxFf/EABkBAQEBAQEBAAAAAAAAAAAAAAADBAIFAf/EACkRAAICAQMCBgIDAQAAAAAAAAABAgMRBBIhEzEiMjNBUWEUcUKB0SP/2gAMAwEAAhEDEQA/ALxpSlAKUqrtd9syQloLHdkkGQ0x4xqf0B/xD3/F+lXcK5TeInE5qCyyyr2/jhQySyJGg5s7BVHrJxUQ0jth0dEcCV5T/wDVGxH7zbqn1GqE0rpma5k6W4leV+1znHco5KO4ACvHW6OkX8mY5ap/xReL7ebTPC3uiO8RD7Okr1Wm3Cwc4dbiPvaNWA/cZj9lUJSqfi1nH5MzU2htbbS7/J7iKRvmg4f6tsN9ldeshqxBBBwRxBHMHuNT7VHbBc2xWO5LXEHLyj+NQfoufjeDe0VnnpGuYsvDVJ8SL+pXP0Hp2G7hWe3cPGeHDmp61ZeasOw10KxtY4ZrTyKUpXwClKUApSlAKUpQClKUApSlAKUpQClKUApSlAKUpQClKUApSlAKUpQClKUApSlAKUpQClKUApSlAKUpQClKUApSlAKUpQClKUApSlAKUpQClKUApSodtS1sNjYno2xcTkxREc14eW4+iOXey11GLk8I5lJRWWQjaztILs+j7VsRrlZ5FPF25GNT80cm7Tw5A71VUpXs1wUFhHlTm5vLFKl2regNG3OEkvpreU44Som4T+jLnH727U4XYJCRkXkpB4giNOI9tcSvhF4Z1GmUuUUzSp1rPsfvLXLxD8JiHXGPxgH6UXM/qlvVUFZcEg8COBB6j31SM4yWYs4lCUeGhSlK6ODuaoa3zaPuBNEcocCWMnCyL2HsYccN1d4JB0noTTUd3bx3MLZjkGR2g8irDqYHII7qyhVi7GdbTb3f4G7fibg+Tnks2PJx9IDd8dysmpp3Lcu5q09u17X2L4pSleYeiKZri663LR6Nu5EZldYZWVlJBUhTggjkazsddr/8+uvrn/1q9VDsWUyNlyreGajpVW7IdoDT5sbqRmmG88LuctIvNkJPEsvEjtGfm1aVTsg4SwzuE1NZQpmlZm0rrlfLcTKL26AEkoAEzgAByAAM13VU7M4ObLVX3NM0qCbHNKSz6Pd55ZJXE0ihpGLnASMgZPVkn21O6nOO2TR3GW5ZFKUrk6FKUoBSlKAUrk6z6zw2FubicndyFVVGWdjkhVB4ZwCeJHAGoxqttgtry4W3aOSF3OIy5Vlc9Skj4rHq4YPLOcZ7VcmtyXBw5xTw2T2lKVwdilKUApSlAKUpQClKUApSlAKUqptt2m7iCW1EE80QZZiwikZN4hkxndIzzPtruuG+W1HE57I5LZpVI7INYrmbSfRzXNxKnRStuySu65BTBwxxnifbV3V9srdcsM+Vz3rIpSlTKCmaj2v968Oi7qWJ2SRUyrKcFTvDkaz8+vF+f/m3XqlcfwNaKqHYspkLLlW8M1FmlZa/tlffn139fL/NXptNoekIzlb2c/TbpB7JAar+HL5J/lR+DTlKpzVPbg++sV+i7hwOmjGCve8fIjvXGOw1cMcgYBlIKkAgg5BB4ggjmKzWVyreJGiFkZrKP1SlKmdilKUApUA1m2xW1pcNbrHJM6HdkKlVVWHNQT8ZhyPVnhnnUr1b1khvrdbiAkoSVIYYZGHNWHUeI9RBrt1ySy1wcKcW8JnUzSsy6X1vvRczKL27AEkoAE8gAAcgADe4Crr2UX8k2iopJZHkkLTAtIxdiBIwGWY54Cq2UOEdzZOu5TljBL6UpWcuKz7tm0yZtJtED5FuqxDs3mAdz4+Uq/qVoKsqay3XSX11J86advUZGx9mK2aSOZNmXVPEcHq0FqReXkZltoOkjDFCd+NcMAGIw7A8mX210vgm0n+af92D+pXc2abSbbR9o8E6Ts7StKOjVCN0oi82cccoeqpd8Olj/h3f1cf9SrzsuUmox4IQhU1lvkrX4JtJ/mv/AHYP6ld/VzV7T9kQII26P/CeWB4z+oZPJ8Vwalfw6WP+HdfVp/Ur+/DnYfMuvq0/qVw53NYcSihUuVIk+rulruQBbuyaB/nLLFJGf3X3l8MHxr56y6h2l8CZogJOqWPyJB+sPjeDAiv1q3rgt6N6K3uli6pJUVEP0Tv5bxUEV36xtuMuODUkpL5KI1g2JXcTZtStxGeQysci+IY7p8QfUK4/wT6T/ND9bB/Uq49YNp9jaN0bymSQHBSECQr9I5Cg92c91cf4c7H5l19Wn9Stcbb8dsmWVVOe5WnwT6T/ADQ/Wwf1KikcjI4ZSVdCCCOaspyCPAir0O3Sx/w7v6uP+pVFSNlie0k+01oqlOWd6wQsjCONjyas0BpQXNpBcD/ixpJgdRZQWHqOR6q99QnY7db+h4QfkNMnq6QsPsYVNq8ucdsmj0oPMUzg6++ar30E33DWYDWn9ffNV76Cb7hrMBrdo/KzFqu6PraXTxSLLGxWRCGVhzVgcg+2tLai63JpC0WYYEq+RMg+S4HUPmtzHs5g1UOv2ppS1tdJRL+LmhtunAHxJTEuH8H6/wBL6VcPUXW59H3azDJibCTIPlJnmB85eY9Y6zXdsFdDK7nNcnVLD7GnKybpn8qn9LN7xq1ZaXaSxrLGwaNwHVhyZSMgj1VlTTX5Vcelm941R0fdldV2RdmwvzZJ6eT3cVWLVdbC/Nknp5PdxV3dc9oVvo5QHzJOwysSY3sdRYngi56zxPUDg1C2Lla0i1clGtNkopVC6R24Xzk9EsEK9WFMjetmOD+6K8CbYdJA56dD3GKPH2AGu1pLPo4epgaJqL7RNa5NH2YuIkR2MiR4fOMMrEnySOPkiuBsx2jz6QnkgnSIbkfSBowyk+Wq4KliPldWOVVtrbtHur6L8HmWERq4cbiMrZXeA4lzwwx6qV0S34fsJ3LZle5NdUtsNzd30Fs8MCpKxUld/IG6Twy2OqrbrJ+hdLva3EdzGFMkZ3l3gSucEcQCO09dTyx22XzyxoUtcM6KcRvnDMAf+J31W7TNvwLgnVeseJk+2r6pS31mgg4ywv0gQkDfBUqwBPDe5EZ76rLUvZtevewvLBJDFFJHI7yDd4IwbCg8WJxjI4DOatfaVrTLYWSzwCMuZUjPSAsN0q5PAMOPkioNqptevLm+t7eRbYJK4Rt1HDYOeRLnj6q5qdnTe3GDqxV9RZ7ly0rx6W0tFbQPcTOEjQZYn2AAdZJwABzJqmtP7crh2K2kaQx9TOOkkPeRndXwwfGs9dUrOxedkYdy8aVnRNr2kwc/hCnuMMWPsQH7anOpm2hZ5FgvUSJ2IVZUyIyx4AOrElMnryRx44qktNOKz3OI6iEngtKlRfaLrBPZWJubcRlleMOJFLDcYleADDjvFPtqutC7cLg3EYulgFuTiQxxvvBcHiPLPI4OMVxCmU47kdStjF4ZdtKo3WDbjcyORaIkMfUzgSSHvOfJXwwfGvJofbVfRyAzmOeP5SlFjbH6LIAAfEGu/wAWzGTj8mGcF+0rw6E0zHdW8dzCcxyDIzwI6iCOoggg94rxa1a4W+j4uknY5bISNeLyEc90dg4ZJwBkdoqCi28e5fcsZO3SqM0rt0u3JEEUMSdW8DK/tyF/6a5A2waSznp08Oijx92tC0tjM71MEaKqmdv399Z/Qn+9HXt2e7Vbq7vYrSdISriTy1VkYbsbPy3iD8XHIc68W37++s/oT/ejrqqt12pM+WTU6m0cfYj51/YzfeSr+qgdiPnX9jN95Kv6udV6h1pvIKUpWU0EY2meZ7z0f+ZazTWltpnme89H/mWs016Wj8r/AGefqvMjQ2zzV22k0Vau9tbu7JlmaKNix3jzJXJrn7RNmdq1nNc28SQzQo0v4sbqOqDeZWQcOQOCADnHVXI1O2u2lrYQW0kdwXiXdJVEKk5J4EyA9fWBXK142wm7ge1tomiikG67uRvsp5qFXIUHkTk8DjhUlC3qZXyVc69mH8Fa1onZDftLoiHeJJjMkQJ+arHd9ikD1Vnq3t2kdY0VmdiFVVGSxPIADma01qJq8bLR8Nu2OkALyY5b7kswB6wM7ue6q6trakS0qe5s79Kr7XLbBBaO0EC9POuQ2G3Y426wW4lmHWB4ZB4VXt3to0i5yrQxjsSIH7XLVlhp5yWTTK+EeDQdKzzb7ZdJKcmSJx2NEuP+jBq3dnetkmkLM3EqIjrI8ZCZ3TuqrZwxJHxu08q+WUSrWWfYXRm8IqXXPZrex3srRQSTRSu8iPGN7g7FsMBxUjOMngcZqzdlOqctjZuJ/JllfpCmQdwBQqgkcN7gScdo7Khus+2C9t724t0W2KRSPGu9G5OFOBkiQcfVU+2b6zy39kbicRh+kdPxYKjChccCTx4nrq1rs6a3YwSrVe947meNNflU/pZveNV97G/M8P05/etVCaa/Kp/Sze8ar72N+Z4fpz+9aq6r00T0/qMm1KUrzTeKydpqIrdTqeayzKfVIwrWNZq2m6LMGlrlccJG6de8SjfP/WXHqrbo34mjJql4Uz86s7PLq/hae3EW4rmM777p3gqseGDwwwrrfAppHst/rf8A1r6bP9p6aOtXt2t3kLSNLvK4UAFEXGCP0PtqTfD7F+Zy/WL/AKVacrtz2rgjCNO1bnyRq22IX7OA7W6Kebb5bA+iF41Y2rGyWztMO6/hEw478oBUH9GL4o9e8e+uHa7e4C4ElrMiHmwZXI793hn21YOhdYre7TpLeZJF68Hyl+kh4qfEVntndjxcGiuFWfDyem+ldYyYoxI/yVL9GD4vg4HqNVnrPq/p29yjPbxQnh0UMrKCP023d5/AnHdVl6QmkSMtFGJXHyN8JnwYgjPjjxqv9LbYzaydHPo65jfsdlGe9TjDDvBNTq3Z8KTKWbceJkI+BPSHZb/Wn+Wv58Cmkey3+t/9alXw+xfmcv1i/wClPh9i/M5frF/0rVv1HwZttHyRQ7FdI/Ng+t/9agrLgkdnCrl+H2L8zl+sX+WqakfLE9pJq9Tsed6I2qCxsNAbFYiNEqT8qWZh4bwX+Kmp5XA1C0WbfRlrCRhhGHYdjSEyMPUXI9Vd+vLseZt/Z6NaxFI4Ovvmq99BN9w1mCtP6++ar30E33DWYK26Pysx6rujT2r1kk+iLWGVQ0clrbqynkQYVB//AGs/a6aqPo+7aBslD5cTn5cZ5H6Q5Edo7CK0Pqb5ssv+XtvdLXj1+1OXSFoY+AmTLwufkvjkT81uR9R6hUKrenN57FrK98FjuV3sa156Nxo6ZvIckwMT8VycmPwY8R+lkfKFVvpv8quPSze8avhNC8UhRgySRsQQeDI6nj4EEV+Jpi7M7HLMSzE9ZJyT7TXoRglJyXuYpTbiov2Ls2Q6QWDQlzO3xYpLiQ94SGNsfZVN6V0nJcTyXErZkkYux8eodgAwAOoAVZWqak6q6Qxz35j6gkJb7M1VikZ48uvw66nUlvk/s7sb2xX0W/qTsZie3Se9MheQB1iVtwIrDK75HEtjBwCMcuNcDa1qZbWBtvwZXXpem3gzl/idHu43uXxzV7206uiuhBRgGUjkVIypHdjFUjtx06k13DboQxt1ffI6nkK5XxARc/S7qzU2TnZyaLa4Qr4Gwf8AL5/QH3sddvbBqta2+j1lgt4o5DNGpZFCkgo5IyO8D2Vw9g/nCf0De9jqY7cfNa+ni+7JXU21ev6OYL/iypNQbJJtKWsUqK8buQysMhhuMeI8QKv+PUKwBDCytwQQQRGOBHEGqG2bHGl7P0h+4wrTFc6uTUlh+x1pknErvbn5sT08X3JKqfZ752s/Sr/A1bG3PzYnp4vuSVU+z3ztZ+lX+BqtHov+yd3qr+ia7eNNsZoLMHyFXp2HazFkTPgFf9+ofs+1O/8A6N30TMVhReklZfjbuQAq54AknmeoGu7tyhI0mjdTQR49TyA/+PbXr2D36reXEJIDSRqVz19Gx3gO/D58AeyvsXtozH4PjSldiRMdJ7FrB4SkSyRS48mQSO/Hq3lckEduMeIqh7+yaGWSGQYeNnjYc/KUlT4jIrWpNZZ1uvlm0hdTIco8spUjrXeIBHcQM+uuNLOUm03k61MIxSaLQudMtdapO7nekRUiYnmTFcIFJPWSoUk9pqmKtXRFuV1QuWPJ3Z18BNGn8UNVpoxMzwg8jJGD4FwKtThbsfLJW87c/Bcuquxa3FsrXgd53UMVDsixZGd0bvNh1k5Geqqo1t0GLO+ntQxZY2wpPMqyh1zjrwwB8K1NWb9rHnm68YfcR1DTWSnN5ZbUVxjBYRYWwe6JsrhCfJSbI7t6Nc+rK59ZqqtctYmvr2W4YkqSViHzYlJCADq4cT3sasfYkCbG/C/G3hjx6I4qnV5D1VauK6s2Ssb6cUWds52TrdwC7u2cRPno40O6XAOCzNzAJBwBg8M5r7bU9n1pY2aT26OrmVIzmRnBUo7HgxPHKirM1DuEfRdmUIKiGJDjqZFCOPEMGFQXbvp1OhhsgQZd8TuB8hVVlXPZvFzj6NZ42Tlbj7LyrhGrJCtkfnq2/b+4kqT7fv76z+hP96Ooxsk89W37f3ElSfb9/fWf0J/vR1aXrr9f6Rj6L/f+HH2I+df2M33kq/qoHYj51/YzfeSr+rNqvUNOm8gpSlZTQRjaZ5nvPR/5lrNNaW2meZ7z0f8AmWs016Wj8r/Z5+q8yPpPbMm6WUgOokXPylJIBHaMgjxB7K7+omjLO4uhb3jyoJMCJkZVXfz8V95T8bgARjjw6+Fj22pC6R1etAuBcxxs0LcsnebKMfmtj1HB7QaYuLdo3aN1KuhKsrDBVgcEEdoNWjNWJpcMlKHTafdGnNXdSLOy428Kh8YMjEvIR1+W3IdwwK521LWNrPRrtGSsspECMOalgSzDvCK2D1HFcfZRtD/CkFncN/tMY8hjzmQDt63Uc+0cfnV5Nvin8FtT8npWB8TGcfwasEYPqqMzc5LptxKc0do955o4IxmSRlRR3k44nqHWT2Crw0TsRskiAnMs0uPKYOY1z17qryHiTVZbLJ0TTFqXIAJkUE/PaJ1T2sQPEitIPIFBYkAAEkk4AA5knqFX1VkotRRDTVxabZmTX/QkdppKe2hDCJOi3Qx3j5USOeJ58WNWxsM82Senl93FVS696ZW60lc3EfGNmAQ/OVFWMN6wmfXVs7DPNknp5PdxV1fnorP0c046rx9lS69+db300v3qt/Yf5qPppf4JVQa9+db300v3qt/Yf5qPppf4JS/0V/R9p9VlH6a/Kp/Sze8ar72N+Z4fpz+9aqE01+VT+lm941X3sb8zw/Tn961NV6aGn9Rk2pSleabxVWbctWjJDHfIMtD+Llx/hsfIP6rkj9p3VadfK6tVkjaKRQyOGRlPJlYYIPqNd1z2SUjicd8cGR6VJNe9TX0ddGM5MD5aGQ/KXsJ+euQD6j11G69qMlJZR5MouLwxX2s72SFxJE7xyLyZGKsPWK+NK+nwtDVjbhNHhL2Ppk5dJHhZB4rwV/Vu+urBfXPRV3BiW4tWjbnHOVUg96SYIPf7DWbqVmnpoN5XBojqJJYfJZ+suo2iny9lpK1hbn0ckyvGfBs7y+veqt76yMUhQtG2PlRSLIh8GQkf+e6vhmlWhFx4bySnJS7LAqR7P9Wje6QiiIzEp6Wbs6NCCQfpHC/rd1R+3t2d1jRSzsQqqoyWYnAAHWSa0ds41KGj7XDYNzLh5mHHBHxUB7FyfEknsqd9uyP2d0175fRLKUpXkHqHB1981XvoJvuGsw4rXFxbrIjRuqujAqysAysDzBB4EVyv7F2P5jafUR/y1qovVaaaM91LsaaY1L82WX/L2/ulrs184IFRFRFCooCqqgAKoGAABwAA6q+lZm8vJdLCwVRtm1F31OkoF8tABcKPlIOAk8VHA/o4PyeNM1rx0BBBAIPAg8QQeeRXI/sbY/mNp9RF/LWurU7I4Zmt0+55RC9jVmsuh54XGUklnjYdqtFGp+w1UesurctjctbzKcjJRseTInU6nrB+w5B5Vp+w0ZFAm5DFHEhJYrGioMnAJwoAzgD2V+NJ6IhuE6OeKOVOeHUNg9ozyPeK5hqNs28cM+yo3RS90Zis9abuKLoYrqdIuPkLIwAzzxg+T6sV8BoeY2zXZRugDrHvnkztvHC/O+Kcnq4dtaKt9m2jkbeFnCSPnbzj91yR9ldu60TDLGIZIYniGMI6KyDHLCkYGKs9XFeVE1pm+7KU2EtjSUo7bd/sliqxtqug3utFyLEC0kZSYKBksEzvADrO6WOOvGK79hq7bQP0kNtBE+Cu9HEiNg8xlRnHAeyujWadu6zei8KsQ2MyRZ3jxSJLG27JGyujDqZTkHjz4iprpDbRpCSLcBhiOMF40Ifl2uzBfUKuDSuz2wuXMktrGXPEspaMse1jGRk95povZ5YW7h4rWMOOIZ96Qg9o6QnB7xWiWorly48kI0TjwnwRvbd5qj9NF7uSqp2e+drP0q/wNaTv9GRTpuTRRyoCG3ZEVxkZAOGGM8T7a8dtqpZxuskdpbI6nKssMasp7QQuQalXeowccFJ0uU92SO7U9SWv7VXhGbmDeZBy6RWxvpnt4KRnrGOGc1QCtJBLkb8U0bd6OjD7VNa2rlaZ1Vtbv8ot4pDy3iMOB2BxhgPXSnUbFtfYW0b3ldzPGkdoV/PEYZbqQxkYYAIm8ORDMigkHsJ415NWdV5r6cQQKTy33I8iNfnMf4Dmeqr5j2UaMU5/BAfpSTMPYXxUmsNHRQII4Y0jQclRQo9g6++qvVRSxBE1p5N5myH69aKS21emtox5EUcSDtOJUyT3k5J7yaoXRA/2mD0sX3xWrLuzSVDHKiPG3xldQynByMqeB4geyuamp1kCGFlaAgggiCMEEcQQd2pVXqEWn7lLKd8k0dis4bWPPN14w+4jrR9cy81YtJXMktrbSSNjed4kZjgADLEZPAAeqp02KuWWd3V9RYK92B/k936SP7hqv9oep72F443T+DyMzwv8ndJzuZ+cvLHYAeutE6O0RDbgiCGKINgsI0VASORO6BmvreWUcqGOVEkQ81dQynxB4VRajFjkuzOXRmCi/Yy1ovWS5tlZYLiaJW4lUcgE8s45Z7+dfyHRs9ws9zh3WIdJNKxJ4kgcXPNjkcOfM8hWhhsz0bvb34HFnnjysfu72PsruDRMPQ/g/QxdARu9HuL0eOzcxjHqqz1cf4oktNL3ZnrZS+NM2veZR7YJBUq2/f31n9Cf70dWla6q2kbrJHaWyOvFWSGNWU8uDAZFfXSWgLe4KmeCGUrkKZEV90HGcbw4ch7Kk9QnYp4KKlqtwyUhsS86/sZvvJV/VzNH6s2sD9JBbQRPgrvRxqrYPMZA5cB7K6dSusVksopVDZHApSlRKkY2meZ7z0f+ZazTitcXVokqNHIiujcGVwGVh3qeBrl/2LsfzG0+oj/lrVReq1hozXUux5yeHZn5os/R/wCZqim1/UDpkOkLdfxqD8eoH94ij44/SUDj2qP0RmzbW0SJFjjRUReCqgCqo7Ao4CvrUlY4z3Iq61KO1mR7W5eN1ljYq6EMrLwKsOIINXQNIrp/Q7wjdW+h3ZNzkDIuQGXPyHBZf0S3HkCZudTLH8xtPqI/5a9Fjq5awPvw21vE+CN6OJEbB5jeUZxwHsq9mojLDS5RGuhx4b4Zle4t3jdkdWSRDhlYEMrDqI6jXQvNaruWLoZbqd4uRVpGIPZvcfK9ea0npjVS1ujm4t4pGHAMV8oDs3xhsd2a8+jNRbG3cPFaQq44hiu+ynuL5I9VU/Li1yuSf40k+HwZt0joaaARGaNk6ZekQNwYpvFQSvMZwcZ6sHrq6NhL/wC7Zh1i4f7YoqnOkNA285DT28ErKMAyRo5A54BYHAzX00fomGBSsEMUSsd4iNFQE4xkhQMnFSt1HUhtwVro2SzkzVr2P963vppfvVb+xDzUfTS/wSpZcap2cjtI9nbM7EszNDGWYnmSSuSa9lho2KBOjhijiTJbdjVUXJ5nCjGeAr5ZepwUcCulxnuyZX00P9qn9LN7xqvvY55nh+nP71q7kmpVixLGytSxJJJhQkknJJOOea6Vho+OCMRQxpHGMkKihVBJyeA4cTS29TjtSFVLhJvJ6KUpWU0ilKUBztP6AhvIGt503kbiDyZGHJkbqYf6g5BIrP2umzq40exYgyW2fJmUcB2CQfIP2HqPUNJV/HQEEEAg8CDxBB55FXqulX+iNlSsMh0rQGsWxuzuCXi3raQ8fxYBjJ74jwH6pWoHpHYdeoT0TwTL1eUY2/dYYH71b46muXvgxS084/ZXdKl52S6Tzj8F/wC7Bj3lem02M6Rc4aOKMdryqfd7xqnVh8on0p/DIPXs0Toea5lEMEbSSHqUch2seSjvOBVs6E2DopDXdwX7UhG4PXI2SR4BasnQ+gYLSPoreJI0690cWPazHix7yTUJ6qK8vJeGmk/NwRXZ5sySwAnl3ZLsjG8PixA8xHnr6i3qGBnM5pSvOlNzeWboxUVhClKVydClKUApSlAKUpQClKUApSlAKUpQClKUApSlAKUpQClKUApSlAKUpQClKUApSlAKUpQClKUApSlAKUpQClKUApSlAKUpQClKUApSlAKUpQClKUApSlAKUpQClKUApSlAKUpQClKUApSlAKUpQClKUApSlAKUpQClKUApSlA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938213" y="579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pic>
        <p:nvPicPr>
          <p:cNvPr id="27663" name="Picture 32" descr="File:NationalRail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75" y="1285875"/>
            <a:ext cx="28003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4" descr="https://encrypted-tbn1.gstatic.com/images?q=tbn:ANd9GcQy76uba1l7Y8n41wLuyZRm0jXPKmhEFNBmQZILQ1N0TKeS8dh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159250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6" descr="Delia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63" y="4549775"/>
            <a:ext cx="19891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8" descr="http://i.telegraph.co.uk/multimedia/archive/02052/tripadvisor620_2052863b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975" y="1946275"/>
            <a:ext cx="13096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0" descr="KnitandSew.co.uk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400" y="4583113"/>
            <a:ext cx="15430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AutoShape 42" descr="data:image/jpeg;base64,/9j/4AAQSkZJRgABAQAAAQABAAD/2wCEAAkGBhAQEBUUEBQQFBQVFRQVFBYUFBYUFBUVFBcWFBQUFBcXHCYfFxkkGhUVHy8gIygpLCwsFR4xNTAqNSYrLCkBCQoKDgwOGg8PGi4kHyQsKiwqKSwtLioqLCosMiswKSwsLCw0LC8tNCwqLzQsLCkqNCwpLCwpLCwsLC8pKSwsLP/AABEIAOEA4QMBIgACEQEDEQH/xAAcAAEAAgMBAQEAAAAAAAAAAAAABgcBBAUDAgj/xABEEAABAwIDAgoGCAYCAQUAAAABAAIDBBEFEiEGMQcTIjNBUWFxcrEUMlSBkbIVFzVCkrPR4RYjgqHB8CVSYiRjZHSj/8QAGQEBAAMBAQAAAAAAAAAAAAAAAAECAwUE/8QAMREAAgECAgcGBwEBAQAAAAAAAAERAiEDMQQSM0FRYfATMnGBkcEiUnKh0eHxsUJi/9oADAMBAAIRAxEAPwC8UREBVfDvzVL45fJip8q4OHfmqXxy+TFT5WlORyNL2gREUnmCIiAIstYToF34NgcRe0ObTvIO7UA/Am6NxmWVNVWSI+ikf1d4n7O/4t/VPq7xP2d/xb+qjWp4luyr+V+hHEUj+rvE/Z3/ABb+qfV3ifs7/i39U1qeI7Kv5X6EcRSP6u8T9nf8W/qn1eYn7O/4t/VNaniOyxPlfoRxFI/q8xP2d/xb+qfV3ifs7/i39U1qeI7Kv5X6EcRSP6u8T9nf8W/qn1d4n7O/4t/VNaniOyr+V+hHEUkHBzifs7vxN/VfP1fYl7O78Tf1TWXEdlX8r9COrDtx7itrEcNlp5DHM3K9trjfa4BG7sK1Xbj3FSUhpwz9W4fzMfgZ8oWwtfD+Zj8DPlC2Fkd5ZBERCQiIgCIiAqvh35ql8cvkxU+VcHDvzdL45fJip8rSnI5GlbRhERSeYIERAe1NVPicHMNnDcepddm2+ID1amYHrzLhIo1VmXpxKqVCbO//AB3iXtc/4/2T+O8S9rn/AB/suAiaqLdrXxZ3/wCO8S9rn/H+yfx3iXtc/wCP9lwbLbGFS8Rx+U8VnyF3U617H3KIRKxMR5NnT/jvEva5/wAf7LP8eYl7XP8Aj/Za+J7K1FPTQ1Dx/KmAykb2k6gOHRcarywLAZKyobBDbM6+rtA0De49iQi04kw5Nz+PMS9rn/H+yfx3iXtc/wCP9lz8Rwh8MsrLFzYpXRl4HJu1xaLncL2vZaJCQirxK04l+p3v47xL2uf8f7J/HeJe1z/j/ZcGywp1UR2tfF+p3jt1iPTUzHvd+ynPBXjlRUyTCeV77NZbMb2uSqpCsjgZbeSfsaz5iqVpKk9GjYlTxEm3v38mcDhN+05+9n5bVFX7j3FSnhNP/Jz97Py2qKu3HuKmjurwRhjbR+LP1bh/Mx+BnyhbC18P5mPwM+ULYVTsrIIiISEREAREQFV8PHN0vjl8mKn1cHDvzdL45fJip9aU5HI0raMIiKTzBERAERAgC38Fwl9XM2GMtD33tmNhoL271o26lONlNiMUY6OrgjYC052CRzWlwtqMp3XChs1wqNapWseWGcG0jqh1PVOMEmTPGbZ2yAetl3bl1cVw2qwjD56eWJk8ErhllB0Y46HM06g6aLy2y22dVcXxcU0NXTudnIN8oDbPAItpovPFsZxiTDWzTujkppwWuBYzMADlDiQLjUHVUzPZ8CnVnff8/wAJPtdWU78JpOUDE99K023gNaM47CBovvazCeIrKWWgyRPnzU7ntbpldlOcAaXAaVD6zg5rxRNeyRssQaJeKaTcZmg5mgmxNj0LVptpqyWhaxrS/wBFkZIyQauYLuuH9LmnrVYnJ9bjR1td5Rl9syVbeyU1JQOoadpkkdZ0jgMxabhxkkeB6xI3dq4OxmxmHVjS2aedswAcWBrWC3/jmBzW9ys/ZPDGw0kWuZzwJZXEA8ZJI0OJJ7zb3KP8KNJEKHjhyZWva1rxyXcokOaLdFlCqvCLVYajWeSWXLxKr2mwyCnqHx00pmY3TMbDUbxcb1yFcMdRhOH4e2WJsMsj425c1nvfIRc5hraxVS1lQ6R5c/eTewGUC/UOgLVM8ONh6t7X+3meIVk8C/OVHhZ5lVsFZPAvzlR4WeZVcTu9cSdF2q63Mj3CZ9pzd7Py2qKu3e4qVcJn2nN/R+W1RV273FTR3V4Izxto/qZ+rcP5mPwM+ULYWvh/Mx+BnyhbCqdlZBERCQiIgCIiAqvh45ul8cvkxU+rg4d+bpfHL5MVPlaU5HI0raMIiKTzBERAERA6yBG3hlS2OVj3Nzta4OLevLqBfqVrYZPjdbE2eKaCnjd6jC0kltzYnQ3G9QLZPC6CRxdWziMA2awXBcbb3OHqjcrR4O8egkpRBnZngJYRfRwBJa9pNrggrKvKYOjoyeU2fB7+sjix7LmhrPSa+aOVlQHxSOtkDXyjQOv90gEX6Fz49pWYfxtBUAVFIQeKewhxa140Fr2dYk9twpNwhTCphbRwZZJpXNytB9VrdXOd1AWXHqdiKbD6VrXkOqKh8cGd2uQSvDX8WN2jSde1VV1frr2Nq6Wm9Xdf1zXOfc8thOEmOA+jVLyY2kiGUggZfuh4vppbuXK4Osahp5amaS2V4DWRgXc97nEta1g6LaKdO4NsLygOhNxbUOkDjp94g6qGY/SMwTEGzU8YkErHcSxxvkfcNf137O9WlOSrprpdLqiF49M61B9MUtPLUPfFFCxrntilBc5rb3a0EbrXAAXjtJW8ZhUclU+N085aIhZrWRNebucB1gb3HrsuDtDjWJ4hNHTzN4u4DzEzQBtr55LdgO9dDYnYGmqab0mrlcY25zka4tDWMJBzG+nqk27U5siXV8NM+b9jZw6jwSijBY5tbVFoDWC0n8zeA1oFhr0qK4psXihL5pKaSziXuIAOUb9w3WUrwHg+jqy6ozPp4XF3ozItH5AeS5zzrcjVdnFOD1jqdzW1NW59iWF8ri0uFzlLelJhh4TrpiLbo3+5SxFjqLKyOBfnKjws8yq5kjyuIO8Eg94Nj/dWNwL85UeFnmVOJ3euJ5tG2q63Mj3CZ9pzf0fltUVdu9xUq4TPtOb+j8tqirt3uKmnurwRljbR/Uz9W4fzMfgZ8oWwtfD+Zj8DPlC2FU7KyCIiEhERAEREBVfDvzdL45fJip8q4OHfm6Xxy+TFT60pyORpW0YREUnmCIiALIWECkHQwU0olBq+N4sbxGAS7suSLBWDLV4PNGRQ4dLPKBYBsZGtr3e8OVe4L6PxoNTm4tupDRdzrbmi+mvarMx3b51NSBtPRSUzZGlrHOytaLg6hoG+3WsqrM92B3W3EeEv9eZGNjPpCGZ09NRySNcHNsA4NGu5r+xbtSK/Eq+1V/6aWNvGwRyNcGDIQdOk3NtVamCFvosRjtZ0cZAFtxa0hR7hAxdlIynmsHzRzNcwDeYxcTDutbf0qqql2R6XhalF3Zdfw+cW2+9BDW1lLOHnRrmZXxvtvyuc4Edyjke20MsprJonyvjaWU0DWl4i6eMkfuzEjcNQvfa7bKkr6N0b45oXlofCZGWBeNbBwHSPNSbg+po2YZDlAF25nEfecXO3kKHCUx15k/FXXCds+P4IVh+2MEdJV1DwTX1BeyxadA7RrYz0MAJv2gLOx2yVFX0lmTSRTi7ZWNfYO1NnFhHKBFvgp/tfTQfR85e1lhETuAs46NI033I1UF2M2Loa+la+OWWOdgyy5Ha3ubOt1HTcpTlSUdGrUk4dnyn/AHqSQYdtSzDQKKsD88TRkexjnNkj3NdYatItY36lt4rtPNLTF1DS1UrnAhrjEWtbfTMM2rjv3Ks2y1TcRyCpYH07nxtlmeAC1riMrr+t3dqne1U2NmmzQmnLLct1PfjLdJGY7vCjpSv/AAmnEbpcTC9f99in6qCRkjmytcx4JzNcLOBvrcFWHwL85UeFnmVXU0rnOJeSXHeSbkntPWrF4F+cqPCzzKtid3rieTR9r1wZHuEz7Tm72fltUVdu9xUq4TPtOb+j8tqirt3uKtT3V4Iyxto/qZ+rcP5mPwM+ULYWvh/Mx+BnyhbCodlZBERCQiIgCIiAqvh35ul8cvkxU+rf4d+bpfHL5RqoCtKcjkaVtGERFJ5giIgCIiA3cGro4J2SSR8a1pvkvYEjdc9SndVwkQVtVA6oi4uGISlzSeMzOc0taLWAsq3XV2axGnp52y1EbpWt1DAQAXA6Zrg3HYqtG+Fi1UuFxnreTOm+koYJamOYUtJdzoYptX2J5IY22lwdNVzBjbp6KRzi+orZ+RuLjHTtNzoPVuQNy6+D4v8ATeItEzQyniDpGwjcS02Ga3rb+roUl2DpYmOrXBrQ/wBJkYQABZrfVaOoLNuLntVOval2uvzCyXBcDi4htXSV2GPhqBxNQyPkte0tHGMA1Y49dt3avTC3V2G4ZDLG6OZszowyFwddrpicojcCD7iprjOFw1NO9r2tLS12pA0NtCD0EKBYHtMyoqMOpyRxdNEZJSfVzsYcpPhGqrS07o0rUP4nfLnn1yOhUPraushoa9sLIpI+PeyJzyXhoNmPc7puASB1LlcImDNwp8NRQl0LnEsIbo02AI0H97rm7SY3NVVktTSGRpgyNiI0PFEuGcg/dN9/UvuTFpcYqqSKsAjjLntzM0EjtLkfAC+5W3lKqk00s3k/Pj4ndw3gpgnhZLPLOZZWiWQsygfzBmLdQdbr02u2UZh1CZKKWojcwtv/ADCQ4E2II3dK6+EbTQUWajqpGtfTjKx7jYSRaZCO0DS3Yo5wlbbU1RTCGCTOXOaXFt7BrddSR1qFM9dZFquzpobtMec/0q5ziSSSSTqSes71Y/AvzlR4WeZVbBWTwL85UeFnmVfE7vXE8ejbVdbmR7hM+05v6Py2qKu3e4qVcJn2nN3s/Laoq7d7ipp7q8EZY20f1M/VuH8zH4GfKFsLXw/mY/Az5QthVOysgiIhIREQBERAVVw8c3S+KbyjVQK3+Hjm6XxTeUaqBaU5HI0raMIiKTzBERAEREAQIiA62ze0L6GbjY2tc7K5oDr2GYWvopzwd07qhs87KqRlWS4uYQwxu0u1zmkXIJ0NlWF170ddJC7NE5zHDcWkgqrRvhYrpd8vQm1bt3idU2SnYyJpDXCTi22kLW6PAB7twXIptk3lzZI5L0rxd04sMjPvtkb91+/Q71x4cWlbOJ8xMgeHl3Tm6T7+lWDUYRTx46+MgmHizUPivZhe1ufKRuIvqodrZG9EYl3L3Z8ernMmpY2yCeVhPHZI6KmJLeOY0Bkckw6I9AbdJ7F2ducBhpKNkz5HGrzMDHB2VrS03LY2bmMbYKAVm0Uz6s1JIzh+ZlxcNyk5ABusB0LWxTGp6p2aeR8h6Mx3dw3BIuiva0w7Z9T+OBs7R7QvrpGyyAB4jZG625xZfl95uuUXLCKyVjzVVupyZCsngWH8yo8LPMqtgrM4FWcuoPRaMfMf8KmJ3TfRdqutzI1wln/k5+9n5bVFnbj3FSjhIcDiU/ewe8MbdRd249xVqe6vIzxtpV4s/VuH8zH4GfKFsLXw/mY/Az5QthUOysgiIhIREQBERAVVw8c3S+KbyjVQK3+Hjm6XxTeUaqBaU5HH0rasIu9hGyj6inM/GwxxtfkcZHEWJ1G4L5xXZWWGIStfFNFe2eJ2YNPU4bwe9JM+ycScNERSZhERAEWQu0cFb6B6Tmdm47iiywt6pN7pJemhvyucRLoiFHmFbOIsBxyoPVQSuHfxLbFVMrZrnj6dqW//AAJW/wD4tKpUezRt/iip79P+71i6ydywrnkYREQgyrZ4GqW0E0h0zPAB8DTf51U37q44XfRmBB26RzdOsvmJ8hb4LLE4Ht0RJVa7yUlY7U1/H1s8g9V0r8vcDYf2AXIduPcVm5OpWHbj3FaJQjyVNtyz9W4fzMfgZ8oWwtfD+Zj8DPlC2Fmd1ZBERCQiIgCIiAqrh45ul8U3lGqgVv8ADxzdL4pvKNVAtKcjj6VtWTbAqJ02C1LGloPpMR5TgwWsOkr5q6YYZRSwyOa6epbHyG3c2OMEuDidxJ6LLXw77EqOs1MVu2w1XrAPpKhyG3pVK05B0ywf9b9bbqjNqcklnH5nzjqTWiw2lpaWOapa+WWe7o4g7I1sYNs7zvJOtgvSTCqSWBtXCJWtjlYyphLruaHH1439u7XcV64jQSV9FSvp2mSWnY6GaJgu9oBux4HSD2XWHUbqHDZ2VALJql8QZEfWEUfKMjh0XOmuqP79ewjdFomY9/HyOVtJgwp6ksiJdG8NfEb3zMeLt16bXIutnE6OmpK3iuKfM2NoEjQ88qWwLrEfdBJC7Oz7I6mkjmkIzYeXOcDvfEQXxAHskFvetPYxskxqnxkGs4ouhv6zi915XMv9627pU8uuv2RqrNb+U5fu3kek+zkc1LNK2kqaR0TWvGfO6KRuYAi7ho4A3WnGf+Cd/wDeZ/eNy6mE0lZHTVpq3StL4HZI5XHjH5XAudlcbgDTU2uuXGP+EcOn01ht2CNwJRE1LfG4i6wslfUcLneqCb9WpVzxNGxhlKZJo2D7z2N/E4KwX1QftO8XGUuMW/8A9kNP9xZR/Z2j9BcKqrblygmCN3rySEWa628NG+5t2KPx4pKKjj8383jBJm/8r3VHfI9SfZxOcz+Dxq4y2R7SLFri0g77gkLxUpx7DfTHOqqMZxJypoxYyRSH1uTvLSdbi6jEkTmmzgQe0WVk5MMSnVfLcfIKWWQLraw3DpJ5GxxtLnONgP8AJ7ApkrSp3Hb2A2c9Nq2teP5TOXITusPu+829wW7wk7WemVAijP8AJhuAehz9MxHYNR7l7Yzi8eH03oVI68jtamUddrFjT0dSg5KzV3J6K6lRR2az3/jreYKw7ce4rKw7ce4rQ8p+rcP5mPwM+ULYWvh/Mx+BnyhbCyO+sgiIhIREQBERAVVw8c3S+KbyjVQK3+Hjm6XxTeUaqBaU5HH0ras+w82tc2326L9ZRri3UEg9mnu0XYpMBa/D5arPYxSMZktvzkAG/vXOw2lEszGE2D3tbfqzG10KQ0kfEFVJGbsc5p62uIPxFliWofI673OcTvLiSfiVubQYUKWqlgDs4jdlzWtfQH/K54bf/f8ACcyGmvhJBDWRxYa5jXt42eVge0bxFHqAf6rFcCKZzSCwlpG4g2I7ivlfTIi5wa0ElxAAGpJJsAiJqqmFG49JKyR5Lnve5x0uXEkg9FzqQvnjnWy3Nr3IvpfrsvdtJxc/F1Ac3K8CQfeAvyh32WMTbEJniAkxhxDCd5b0EouRDTiWahK9oayRnqPe3wuI8ivK3+6IQhVNyfcs7nm7iSeskk+++q+P9/26Fui7+2GFwwSQiEODZIIpDc5rueLk6pJZUypOHHMWm4JHcVmWpe/RznHvJK9KqgkhfkkaWOsDY77HUfFa7RdCL5M2KKhdKbNsANXOdo1o6yV13Y5HTRuipL5nC0k50e4f9Yx9xvbvK4hndltc2HQPMr4I71Vqcy9NWqrZ8TDielLLJau3sdhcVVUOjlBsIZpBY21jaXDyVm4K0UazhHCWHbj3FfTjcr5duPcVJmfq3D+Zj8DPlC2Fr4fzMfgZ8oWwsjvrIIiISEREAREQFU8PHqUnim8o1UKt7h49Sk8U3lGqhWlORx9K2rJtsvTQPwqr9IlfEzjoLlrA879NFr4dhuFiaPJWVBcJGWHowFzfT7y8MOqoxhFSwuaHumiIbflODbbguHhLgJ4y4gASRkk7tHAkqFmXdVqbJ292TGtwyOXFK2SYF0UGeVzd2cgABvZcrSwnaGGplZTz01KIpXiMOjjySRlxytdnBubX6VsyY3A3EqsOd/JqRJEXjlAZgMr+4FamE7ONp52TVE1PxMTmyXZI15kyEODWtGutraqtOSNap1nq8XOXHfyj3NzAcIghZiLaiMSOpHMc2+8kPcwC4+6dCVyMIx4uronmGn9aNgaI8rW3e05gAfW7VvYfizJWYm97g11Q1pa0nUkzF9h3BRnC6kRzRvO5skbj7nAnyU0q9zKuuEoy/bJHtViAkxNzTFCAyoINm2Mgz68Yb67ltVWBQOxeqYWhsEAklcxunIiYw5R3krS2lpmfSHHNfG6KaYPa5rwbAnMcw3ttdblXj8UWMVEhIfDNnjkLTmvFKxrXFvaCP7KFDSjgaVd563zLPhePI42I7TiRjmNp6VjDcDLEM7R0cu9yV77S0cbKWgc1rQ6SCQvI3uIkIBPuXjimyxiaXxywSxDUObIMxB62bwexdKojbX0NII3xiWna+N7HvDLtc8vD23371NkU1a6pVSvu/RpYtSRtwyje1rQ975w5wGpy2tf4rb2krOKnpHFjH2o6fkyDM3cehfW1Qp24fSwwytkfE+USWN+W4Nc4t629APYtTbOpY+SmyOa4NpoGHKb2LW6g9t0tYiuUnH/n/De4RcTDqwsEcQsInZg3lnkDQuvu7Fzdu6KOHEJo42ta1vF2A3axscf7uK2NtY2yvFVE5j2PZELBwzNcG2LS3fvC39pMNjr6ltVHNC2OZsZmzSBronNDWPGU6nRunWoocJF8SmqqqpLjbwvfwFdSQRYrSM4uPi3x0xe23JcZW6kjvK5e1FXG2WSlhhjZHHIRmy3lJadSXnXfpZdXaGtp34rSyRPBiEdLZxPqhhtZ/UbN171yJ66JuLOlfZ0Yqi8kG4Lc979qlbiKn3o3s7mFxzSvjbPSUQjc5oLXBkUpabNuDmzX6d2q8Nm6AU+MTxNvlZFWNHXYROss1uGs+kPSZqiEwmbjM4kDnObe7Whg1B3BetJWwjG6mTjGCNzKnK8uGU8ZFZoB69bKqybX2NKp1qdZb98dQQEI7ce4r6cNV8u3HuK1Zzj9W4fzMfgZ8oWwtfD+Zj8DPlC2Fkd9ZBERCQiIgCIiAqnh49Sk8U3lGqhVvcPHqUnim8o1US0pyORpO1Zi6KWUlLT01BFUvhbUPlklYM5IjjEdhrl1JN1w8YxCKZ4dFDHCMti2MuLSevlblElHhtJXvwv/AA54WQ4rdgweokbmZFK5vW1hI+IWo4EGxGt+lSUhq7PlCt1uD1RbnEMpba+bI7LbrvZbFdWE0sTOJDcjn/zsovJmtYF1tbaqJLari/8ATlXS63KfCKiRmZkUrm/9gwkab9V64HgslVM2KMG7nAE2JDO11hoFMlVTVKOddAVu1GETMkdGWSXZm+44Xa0kF2o3ab1psBcQBv3AAalA6YPlZX3NC5hLXAgjoIsR3rzQhtozdLrCKSJMkosIkEqo+i5YusIhUL6jjLiGje4ho7zp/lfK72xGFmor4GW0Ege7wxnMfIKG4ReinWaXM/SFGzLGwdTWj4AL2RFmd0IiIAiIgCIiAqnh49Sk8U3lGqhVvcPHqUnim8o1UK0pyORpO1Z3MA2jNODFKxstO88uJ3zMP3XLpVOy8PpNM+FxfS1ErGgu9ZnKAdHJ7rrnYXS4c6IGeaeOS5uGxB7SL8mxvobL3xbHomxRQUfGBkTzJnfo50h3OsNwFtyrvsSmtX4muV7+H9PTaXaWpFZI2OSSNkT8kbGOLWtazktsB2ALumgjqavDpntGaeJ0srbWa+WLPYkduQXC42IVuHVbxNK6aGRwBlYxge1zgLFzHXGW608S2qc6phlgGRlPkbC0m+VrDfldZOt+9RGccOvyaa6TluVKfH7brW8zwxHaislkc50sovcZQ4taGnQtDRoNF1xFxuH0THmzXVkjDrqGksuf7lamJvw6oLpWumge4FxiEYezP/4uvoCVrz4xH6DDC3MJI5nyE25NnAWsek6Kd+XVykumZc2453XoSraapEdXlZXthZEQ1kbWyhkYY3QOsLEnr7VrUuLs+mI30khySlnG8WXNY99uXp1X1XLqsRoa2z6l0sM9gHuYwSMkIFs1rjK6wXKoq6OmrGSRF0kbHtddwyucBa9x0Heq6to5dXNHiJVTaJW+/pNrcjeh2kljxDjZXveBI9jg8l14nOIezXsK6EOBtpcTeXawwA1DHdDo8ofDY9PKLR3grh7Q+imXNSvkc1+ZzhI3KWEm+UWPK371IMbxM/RFMHi00oMZf950EDyWX/qNv6VZr7lKauLyvx6mxDqud0sjnu1LnOce9xJPmvFZJWFc8jCIiEBERAERECFlbvAzs+WtfVPabv5Ee/1RfO4d5A+BUB2O2WkxCoEYuI26yO6mjoHady/RNDRMgjbHGMrGgNaB0BUqZ0NEwv8Apm4iIqnQCIiAIiIAiIgKp4ePUpPFN5RqoVbvDyeRSeKbyjVQ5h1j4rSnI5Gk7RmUWMw6x8UzjrHxUnnuZRYzDrHxTMOsfFLC5lFjMOsfFMw6x8UFzKXWMw6x8UzDrHxQH0F0saxx1TxYLQxsUYja0brDee8lcvMOsfFMw6x8VEIsqqlYyixmHWPimYdY+KkoZRYzDrHxQOHWPigMgLOXuX3BTPebMDneEF3kpHhfBviNRYthLWn7zyGjvtvUNovTh1VZIjOVSLZLYmpxB/IGWMetI7QDsb1lWHs3wNRR2dVu40/9BpH7+l39lYlPQsiaGxta0DcAAAO6yq6+B7cLRHnX6HP2b2ZhooWxxNt0uPSXdLielddmbpX03csqkHQVrBERSAiIgCIiAIiICN7Z7o+9/k1RdEVkeXE7wREQzCIiAIiKQERFACIiAIiIAiIgOvgPrKWwbkRY/wDZ7qNme7VlEWgCIiAIiIAiIgCIiA//2Q=="/>
          <p:cNvSpPr>
            <a:spLocks noChangeAspect="1" noChangeArrowheads="1"/>
          </p:cNvSpPr>
          <p:nvPr/>
        </p:nvSpPr>
        <p:spPr bwMode="auto">
          <a:xfrm>
            <a:off x="1090613" y="731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pic>
        <p:nvPicPr>
          <p:cNvPr id="27669" name="Picture 44" descr="http://www.sleepersdirect.co.uk/rhs-logo.pn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2203450"/>
            <a:ext cx="11255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46" descr="Find My Past logo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713" y="981075"/>
            <a:ext cx="14605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48" descr="http://www.bbc.co.uk/radio4/womanshour/media/national_trust.gif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073275"/>
            <a:ext cx="1009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50" descr="http://2.bp.blogspot.com/_A61GKiJsP_M/ScKgBfTkEQI/AAAAAAAADKU/IuIHuv_HsNI/s400/NationalArchivesLogo_2050081722-21058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4259263"/>
            <a:ext cx="136683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288" y="188913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2. You can use email to keep in touch with your friends and family</a:t>
            </a:r>
          </a:p>
        </p:txBody>
      </p:sp>
      <p:pic>
        <p:nvPicPr>
          <p:cNvPr id="10" name="Picture 2" descr="Dora-SSoY-2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688" y="1484313"/>
            <a:ext cx="1978025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96875" y="1628775"/>
            <a:ext cx="446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keep in touch with friends and family by email. It is </a:t>
            </a:r>
            <a:r>
              <a:rPr lang="en-GB" sz="1800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</a:t>
            </a: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 use and emails are delivered </a:t>
            </a:r>
            <a:r>
              <a:rPr lang="en-GB" sz="1800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instantly</a:t>
            </a: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677" name="Picture 10" descr="http://shegeeks.net/wp-content/uploads/2012/12/gmail_logo-e1354684621248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2997200"/>
            <a:ext cx="154463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http://onetechcomputers.com/wp-content/uploads/2013/01/hotmai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860800"/>
            <a:ext cx="13112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4" descr="https://encrypted-tbn0.gstatic.com/images?q=tbn:ANd9GcT9XLxtQBiWWpokGDnhbOXXfdpnhr7k5wXdGFg0_CiBukpBdSM1q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624138"/>
            <a:ext cx="168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5" descr="https://www.finerday.com/Images/_logo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150" y="4149725"/>
            <a:ext cx="3333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Setting the scene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4608513"/>
          </a:xfrm>
        </p:spPr>
        <p:txBody>
          <a:bodyPr/>
          <a:lstStyle/>
          <a:p>
            <a:r>
              <a:rPr lang="en-GB" altLang="en-US" sz="2000" smtClean="0"/>
              <a:t>About the emh group.</a:t>
            </a:r>
          </a:p>
          <a:p>
            <a:r>
              <a:rPr lang="en-GB" altLang="en-US" sz="2000" smtClean="0"/>
              <a:t>About NIACE</a:t>
            </a:r>
          </a:p>
          <a:p>
            <a:r>
              <a:rPr lang="en-GB" altLang="en-US" sz="2000" smtClean="0"/>
              <a:t>The Dlit 2.0 project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188" y="188913"/>
            <a:ext cx="77771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3. You can do your shopping online </a:t>
            </a:r>
          </a:p>
        </p:txBody>
      </p:sp>
      <p:pic>
        <p:nvPicPr>
          <p:cNvPr id="10" name="Picture 2" descr="shopp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0" y="1414463"/>
            <a:ext cx="2627313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28650" y="1484313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order your shopping online from all of the major supermarkets and get it delivered to your home.</a:t>
            </a:r>
          </a:p>
        </p:txBody>
      </p:sp>
      <p:pic>
        <p:nvPicPr>
          <p:cNvPr id="29701" name="Picture 11" descr="http://www.newstudentdiscounts.co.uk/site/8/img/postcards/post_tesc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4048125"/>
            <a:ext cx="13414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3" descr="http://cashzilla.co.uk/files/2012/03/john_lewis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565400"/>
            <a:ext cx="1111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5" descr="https://encrypted-tbn1.gstatic.com/images?q=tbn:ANd9GcQ-P04XZPww5qt99APc-G19vJ19dnIq2PkzBmyPGH31mo6QsU1I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4057650"/>
            <a:ext cx="13954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AutoShape 17" descr="data:image/jpeg;base64,/9j/4AAQSkZJRgABAQAAAQABAAD/2wCEAAkGBxQSEhQUEhQVFRUUGBUVGBUVFBcUGBYVFBcXFxQUFxcYHCggGBolHRUUITEiJSwrLi4uFx8zODMsNygtLisBCgoKDg0OGxAQGywkICQsLCwsNy00LCwsLywsLCwsLDYsLCwsNDQvLCwsLCwsLCwsLCwsLCwsLCwsLCwsLC8sLP/AABEIALEBHAMBIgACEQEDEQH/xAAcAAABBQEBAQAAAAAAAAAAAAAAAQMEBQYCBwj/xABKEAACAQIEAgYGBwQHBwQDAAABAhEAAwQSITEFQRMiUWFxkQYyUoGhsRRCYpLB0fAVIzNyB0NTgpPC0hZUY6Kys+EkRPHyc3SD/8QAGwEAAgMBAQEAAAAAAAAAAAAAAAECAwQFBgf/xAAuEQACAQMDAwMDBAIDAAAAAAAAAQIDBBESITETQVEFInEyYYEUkdHwsfEGFaH/2gAMAwEAAhEDEQA/AITGuc1BorUZxZpM1FFACzRmpKKAFmiaSimAs0TSUUAdZqJpKKAFmiaSigBZomkpyxZLsFUST7tBqSSdAAASSdAAaMgLYts5CqCSeXcNSSeQABJJ0EVCxPEraf1iMO1biEf9Xx2PKRULj/HBlaxh2lDpdujQ3vsLzFkebHU6QopuEcRFm4XIbVHQNbYLctlhHSWyQQGGo8GNa4W706pfsQct8F6eP2fa8iD8jSf7QWfab7pqr9JfSD6VkVbYtIuY5QxPWZ3aYkLoHiQoO88gKOpRoRa3WAbNrh+NW3YKpYk6Dqkdp/A1YTWa9FMNq1w8uoPE6sfLL5mtJWeqlGWESQs0TSUVWMJomkooAWaSaKKACaJpKKAFmiaSigBZomkooAWa7tmm67t0ANnekpTSVAAooooAWiiimAUUUUAFLSUtABRRRTAKKKcsWS7BVEk+4aakknQAAEknQAE0gCxZLsFUST4DQCSSToABJJOgAmqXj/G1ymxh2lDpduiR00a5FnUWQeX1iATyAOPcaGVrGHaUOly6NDePsLOosgxpux1OmUDMu1b7e3x7pfgrlLsgdqZY0rGuK1MihRS0gqz9HsNnvAnZOsfEeqPOD/dNQk9KySRqeHYXorapzA1/mOrfEmpNIKWuW3l5LAoorq3bLEKoLEmAAJJPYAN6QHFFM38WiSGdRG/WBHmNKZ/aln+1TzqWmXgWUS6KZw+LR5yMGiJjlO3yNPVF7DCiiigAooooAKKKKACu7dcV3boAbNJStSVEAooooAWiiigAoooFMAooooAWikpyxZZ2CqJY7D9bCJM8ooAXD2GdgqCWOw+Zk6AAaknQUvFV6hs2iCraXLgMG7zyLI0tA5dIlzBI0VGtwgtqUQyW/iOPr/YXsQfE6nkBTX+IWhIzBiJBCK1wg8wQgMHXn31vpWygtdR4+TDO6cpaKSz8FBd4c3j753nuM+t3+tzkdJCu4Fuz4jn4T2jafW0zSnS6F+I2T6zZR/xEe3287igczv2neSG7eyCBsQdZ3mZ56z6x7dzvLZ9cNM/pkn8EXWlD6018mUOAM7cv1tPaO3fnKl2/2eRH6/X6151qzhQd/l4+Pae3fWZbOHCD9D9frzLdJjV1Exz4UieXw7fyPkexsun9HcH0duSIZzPfA0UfM6668qdfAKf1+W2w2jYbQCk5VAAA0AgADkBsBWO7eEommlNT3R1RRNd2bRdgqgszGABqSeysBcFq0zsFUFmYwANyeyoHHeMraVrFhgzMCt68uxB9azaPscmb62w6vrdce4sLStZsMCWBF28uoII1s2j7Ees31uXVHWx91610KGfdIhKXZErhnFnw9zpLYUtEdYEjRlcHQjUMin3c6h4vFNdd7jmXclmO0k9w2HdTRp7BYbpLip7R18N2+ANaWknqIrwaf0ew2SyCd36x8D6vw199WVAFFc2UtTyWhRRRUQCiiigAooooAK7Sm6cSgBs0lK29JSA6CzPdr8QPxpXtkCTt58wBt4iuWfKpblKjbTV1IBOw1A89jtTKgsSX3220M6kidYknfU853Mc7ksbD1FIqwIGw2HZRUiItFFFABRRTmHss7BUEsdgPP3DczyigAsWWdgqiWOwH60HOTtVxC2UKqQSR17ntc8q88kx3sRJ5ALbRbKlVMsdHf2vsL2J89zyAp+I3g16xZN02TcdCGFoXuuHRbSspZeqWbNM/1ffXToW/Tj1Zr4RzatfrTVGm9u7/AL/WbPA+j9vJnxQzSJFknqgfbH1j3bDviaLl9NlCqBoFUAADsgVjeK4DGX+nFnGXL72L64ZkNu3hgbhLg5WN2CJQAc2LADvzVrCY9UN3JcyLmJllDQj5Hboy2fKraFogHc15r1f02vfy1dVY8Hfsa1K2WlQPU7iqw1AI7xNUOO4AoBbDwjakoNEbtlfqnvHxrr0ftYwHJfssIJUy9s5XABysQxhoIIB1IMiRrWgTDsy5gpI0GkTqcokb76eNeSjC89PrZp5TXjODsSdC4p4lhp+TEWnDCRpuCDuCNCD313TGOBtY17bADpFzwCDqpieqSJIDA8+oKfNfWvT7l3FvGpJYbW/yfP763VCvKEXldvg5NFFdWrZYhVEk6ADma5lxU6lRs6tvT6dNILdssQAJJ2FWeKw4t2zbQgs4i5cB0y87KH2PaP1ttVmZFmyLIyiXuMNcilzHMKFBOXtNQ773f92vx2xb+RefhSXQpYdeajnhNpEJTq1NqMW15RQ3uFD8dJ7fz9/iZmDc4UI0HdsPdzjs5x35Yer84lWOU5lb2HUo0c4B3HeJFJkFdOEITjqhLK+xklcTg8SWGZt+D+Hb8PD8PxBm8J4cLbM3OMo/H5Crcp+v1+vfrSWrRYhVEk7DQbDyAAEzsAOQFZrpaI48mm2quo39jiiqjjPHFRstiHyzNw+q7fYHsDtOp30EVDxvHWVotstwFVObIyQxJlcpOsCO7XnFZFQnsaso0dFQ+FXne2HuRLaiBHV5fn76l1U1h4GLRRRSAKKSloASnLdN04lADZpKVqSgZzds5gZAIEEggGQWVefeVPuruu19W54J/wB61XFIAooopgKrQNROvISdmMAQZOn6gxw1wtroBpEDkBB2O+//AJ1JS8s5dNA0zp2HqnTY6+VPYfDlmCIsk7Aad57gNzPKl3H2Fw9lnYKgzMdgP1oO/lV2irZUohBY6PcH1vsL9ifvRJ5AJbRbKlUMsw679v2F7E+J3PICM7V1rS0x75/g415d6vZDjuxHas7xBoxtlzqLXQ3I2nJdLR3bVesapuL2v3lt+WqH36r8cw94roTimsMyW83CWULiuMBGdujJD4+1jyMw9W2zsbe25zb91TMJx36W926tlhcTD37Lu91LeHt2L95nFy47ahwHKhROY68jUDEYcEU1wwWvo+Mw11+i+kdAyXcjOoaxcLZXCgtlbNuAYImsFxaxUcxX9/0dO1vdT0yZOu+kyjEXHyFl/aKYzPbdblsoLYXow6ypbUd3KtBhfSkXV6K1buI7oGBBRf4L9Ncuqx1ZiiHfYgDWaobHGsPZtKnS9Jbt4S/hjhRbuot+9cuMwvyVCgMCrEtDDLtVi3pfhhcuM183le/iLyBkvAWbT4S7ZSwZWVl3RYTQBJmuLXs3KWVFnXp10lyZ7iHFUxOOsvbQqRbId2VUa80XCbrInVBIKiRvlmrR6hlkv4y5ibbs9oogQMuU2pA/9PEARbAyjLoQwOpJqcltnYKoLMTAA1JJ5CuvB9C1x5ORVXWuvjkSzaLsFUFmYwANST2CrXEOuEtmBnut1OoMxLH6iAalRBJI3Cnuqbh7C4dSFIa4wh3GoA520Ps9rfW8N8j6Z3GLWVUkGXaQYMgKAfIt51XQt3jXL8DqXEZzVNPbuaBvT6zhreS3hsRJ9a5cVbZdu3U+Q5DSmcD6fWbrhWRrZO0kEfCoXEfSDDl8R04L2ruIxV0BreY5HwwSxlJ1tt0o5QRvtRdxODRLd82LJR8Rb/eHDW0zYU4pwyW7JGYslrqF1XUkAMSs1xPUvSaNzmVSLUn3yzsWl06aSg00afiGGS+kMJ5g817CDuD31ksHflrltjL2iFJ2zKdUeB2iQe8HurQ+jfpNhrlm2pYNfa2EKC2ADcyGMoUe1GxAgc9axzcTtX+Ivcw7ZrdyzJhcqq4YSq9RCyjYMVnWCTEnN/xu3rWteUNWYvt9w9Y6dajqxhrdF0ELEKoknYfPfYAcztVBx7jAytZsGVOly6P6z7CdlqR/fgEwIFX91v3ZUaZ/XbmV5IOxdiRz57CqG/wte0/rn/4r1c6blU1NccHEt6tOEMZ37mWuNXWFsG46oPrECewcz7hJ91XrcIH6mpXCuGhGL90D3nX4R51GrJxi2zXCcZPCZaqoAAGgGgHYBtRRRXLLxaSlooEJS0UlABTlum6ct0AcGkpTvSUDO19S54W/+/Zriu1HUueFv/v2a5pIYlFPYbCvc0toz/yKW+Qq0T0ZvATdy2R9s9Y+CCT5xTW7whN4WWVdiyz9VRLF1AH924Se4aTOwq4t21sqVUyx9d/a+yvYnziTyA7ypaUrbnX1mO7eWw7h7ydDUO49dW0tNPvmci7vNfshx3B3plmpHemi1dI52Dpmpm6oYEHY0rNXGegkkyqxmJez64LJycD/AKxyPwPwqFd4jbYaGr9rn6/XjUR+E2G1NsSfZJXePZI7f1pMJZ7F8NHMk/wZjFYoHal4bw1750EJzc7e72j+tK09rhFhdRbH94s/wYkVPDVX088s0u40rEF+4mBweULatKTyVRqWJ+ZJ1rRYawuHUhSGuMIdxqADvbQ+z2n63hvXcGaCzjsyecFvhHubs3kXblRqU1Oab4XBmVWUYtLl8iXblUfpBblVcCejMn+QiG8uqfAGrR2phzVuMlUZaXkzmOsC4O7lXY4mi9E7JdF23hmwge06iLZW4q3UBErcAeN4MHaak4rBso/dZcvsHSP5T2dx8+VU97C3jtZM+Kx5zFU1qaqLDRttqkocPYvx6eJ0ouGzdUTHRK6m2f34vfSCIE4g5chPYTrypn0dw4xeKN4Aot3IgBiLaqq9KEjTokyQg06qgbiqrB+jjsZvEKPZUyT3EjQe6fdV9cs4cIVvwLeRwFByMGC/uypgganmCJG1Zf08aKc4rfG3c1TuFVap555NLiuDWZypecxtDWyfILVLxDhLWgWzZ1G5IhgO0xoR36VV2OD4K3++XE3ujR8nSq6BJi31mboSEILuMpMkKpkBhWlxvFsK+GufvpJTKxzLlQurZRcOXQysaAk5hAOoHlZP1K1uVKnVc4t7qX8fwdh0LOtRcZU1F42a/v8Akz0U4oqFwq6XtW2O5UT4jQ/Kp9emvaucRXycOxo6XKT+ApKGYAFmIVV1ZjsBsNtydgBqTVH+31Ltmz27emXIqO24kvmMbSYG2m8a4405S3R0GXlLWc4LxW9euBWKwAWaFGw5A+JArR0pwcXhghKWikqIwpxKbru3QB7CfRrC/wC72vuCj/ZrCf7va+4KpbPoc2dC9xSiuHayA+RsmHNhJ63WJZmdid9BrEmXieAXrlx7j3kzPh1shlRh9HugPmu4dSxyyzKdTPUGp5VYXkt/BP8A9mcLqPo9vWJ6u8EEfEA+6nbHA8Onq2ba9/RpPnFZ5PQ15Um6uUOrG0A3RnJhnsLMnrEu2did4A1iTO9FfR18IxLXc82MNZOra3LIfpLpzHdiy+5YoaWOR/gs8fw03BAu3bZ+y2nvX8orzb0p4NxHDAuqpirQ1LWg63FHa9ssT71J74r1W+0KxHIE+QpoLbDBOpmy5spIzkAgFo3Inn21OjcTpPYrqUIVPqR89j0tJ3Qe4mux6SqeXxj8K3vp/wD0eLfVsThFi7Ls9pRpdUsTmUcrkdnreO/kJwpru0LiFWOUc+paxi90aT9up2H4fnSHjKfa8h49v67t1zX0c0dCe+r8or/TxNC3Flnc/HtPh2Ds3XVd7aDiiTuO7T8wPw92oTP9Ew11jt8N/mPOuM0bsPMUm/uNUY+C6u8aWTrtyIPnJERqfLzLfGx2/H8/73x7yYg4dciSMo7X/dj3Z4n3Vz9CT61wN3W7ZueZOUfOsU60Y8zRojQT4iTf2z3fPv8Ay7uexBNtDxb46bHv028OXu5CDcSyn1O/ruSfctsLGw3J2FP8P4zdQxYW2D/+vZb4shI95rLK/S43Llao1+ExIS2qzqBJ5amSfx79DO0no4sfr8v1t4GqcekGIA/eNaJ9lcPZ7jrKRyHKobcUa4Ya2rSdBbRbbSRlCr0awZMaFW1gjXWnH1JcNFEvTk3nJfnEj9a/L9HlMiuDeHy+Ownv+PfNMcQ9E+I2hm+js4IB6jK5EgSGVTM8jAI0Op0iovYPGAGbF3wyyezVRJnXn39oA2K6TWcopdikW/TSdNtvf+vmKdW4P1+v15isivEiJBnQkHtnnIPPx7+RgODip7du/wCc/rwBK1YqzIu0RrekH6/Wn67DVZjhnzK3u7COXlt7qg8NxZuP3ASRy0218Y9w5a5rW7bDjKRM+7XtkbeNXRm2ssx1oKnNRRBw/E+gFodHmNgX1tstzoyFxEFj6jQ4Mww5GIOlPXPS97qvaXDqDdBUZLhUW81oWj0Iyfuh1S531e57RiM/BlJ/iXPNfhIqXhcIlsQg1O5OpPv/ACrJK3pSepr/ANNkbyUY4Ty/gewNnIiqPqgDy51Lt25nkBqT2D8T2DnXWFwxcwNANzyA7T+XOrC62GW0ubFWrc6qgdDcM6B3mQCeQjbs1rmVqi91WecfZZf4RupxaxTju/2/cxPHL9y6QAMttfVSdZ2zt2sfgNBzJormGfmpr0q/wiVzWrnSg6wQuv8AKyADzHvFVL2Ey5okRNX+n3lveQfQf08prDQrqNS2aVVc8NboqOC5cPZ6R9GunqrzKKSMx7FnNrz0ABgxPxHF1Vwgy3CYhrVzOssYiSo191Z/Fi4x1knQeAAgAdwAA91TPR7CTczEaIP+YyB+J8qsqUopOUhqWeDTUlLSVhLApy3TdOW6APTeMcTxiLg+itMzXMvTxbLZGItyG9gSz66bb6U/iuI4kcQt2ktscMVln6MlZy3D/E2BkII7x203jPSe0heWJyPkIUA65HuTvtFq4PFSKLvpJbX29WdVMKA5ttkuZSxGitoZjcRM1nLhzhPEsS+MxFu7bK2Lc9G5tlQ2oCw50aRJo9EOJYi9bdsVbNtg0KChtmOYg7weffUH0h9M8PgmRb7OC4JXKmfQGDMbU9wH0ps4xGuWGYqrFDmUocwAOx7mFGVwT0Sxqw8F/jT1GjeIHv0qPhyLlwtljKAmcwHgwxtyOsADGhjXWKgcSxqZRnYCWWJYLLBgQB2nTan1xuo1oIk/CXeom+qKZ07Bp28/hXlv9K3onkzY3Dr1TrfQfVJ/rwOw/W7PW5sRtuGcVVraZWBhUUwQYYKJUxsR2VKOOBGux5Hs7+6rKVV05akRlFSWGfOVi6GkFkWYALlgASRr1VOkTM1YXuBsEznGYOImFe8zHuA6EVb/ANIPoauGL4jDfwDqbYBJtEnWI/q9Z1227Kw9rFldmjuOo8jXU6sqkdVNlGhJ4aLFLdgbl757j0ae86nyIp9eIFf4YW1/+Jcre+4eufeTVQeJxobaH+UlR5a1GxONz6ZQB/M34ED4Vz6rrSfuL4qK4LO7xJQSYDHtaW19+lR7nFXbQE+C6fLWqqBzb3AfnFILkbT7yfwj41T02T1FraXXXyH51b2TA6ogdg/GsxgMLcvPCTO5I0CgczHy51u8Nw9QArKTAAzZ4bxOhEnwqE44GmVpevUP6PvRlbEYnEj98dbaN/VA/WIP9YR93xmMTgcll85ysRGQNybke89n/wARJx3poV3uAT3E/ASaUUJs9mucZRdyPOvM/wClL0pi5hzYuMpC3pCSQxJt5cygw2xiZ51iMV6XFp6/vM/KqfEceJMiSe01PEvAjR8VufSyr3eiDACTasszHTXOzZZ1nuHKoa8LtL6wc+LLbB93WNUDcbuH6xq04MWvBmykgGJOgJjUe7Tzqx1aiW2xHREssM6W5FpBLROruTEx2dpqXa4lcQ6i14NbVz4do95qMloruhgcwCQPGKkYDhxxDZUKgxJZjCgdpjXyBqDr1HzJh0oZzhEixjmvuLa2bWZtoDqT3wh08dqsMNwS6HOc2lA3AecoOkkEAxv41cYq/hsBg7yWCWvOsG7HXZ91AOyLOw27ZOpzV/0jxFwASoAAkleYEFuc+4VbCu1tJvBXOinvFLJdYk5UKW9NDB5lo9Ynt+AqgscTB+jW7tm1cQm0me9DZAwS3nOcGBAJI21O0SOsPxW9cZbaKLruYAWymZj2KApMwCZ7pIqdxjgUKC7i2SNVFtG6x1IEOs8+UeFb41qNVKGGvBiVGtRbm3nPJO4PjcgyrawtpIzAMRZYZ5Ki5bCZVKxkJJ3V9TBBreAKjALezqXa6UCq7AZrrsoLZYEKRGYDTlpWdscAXNNxwVBnKoiR3k7e7zq9w2OyZgxfozlCrbC6KoYMoJIiSbZnraJEayKJenONOp0niUljK2Ze7uEpwU90nnfgncR4aLThTqGBKkiDCwGB5fWXbtqIqAbCKW9xH6QyMOli0rqTcynMWK5cpU7gLr29U6a0UtVWFvClWeZd33fgShB15Tp7R7L/ACLSU5ZtF2CqCSdgOddYrCvbOVxlMTEg6Hnoe41n1RzpzuaMPGRmnLe1N12lSInpV/oTM27Z1Y6op1YsWO25zvP8zdprjprQYsEQMdZCqDOvP3nzrJPxVpP500eJHv8AOqMMt1o1mJxVtt1Ux2gGKjfTVX1QB4Vmjjh2muTjB21XoinqxuT1trGS44syX7Zt3NpBBBgqRswPI6nzqkfhKxH0jE/4x/KmeJcUWzbNxpIEDqwTLEKNyBuRUPhnHEvhiqsuUgHNGsztBPYfhTbDDNBw68ti2LdsaDmTJYndmPMk08/F2qhbFgc6aOOnQST3SflS1Bgu73FGOnI6EHWQdwe2sDx70UDEvhiFnU2jov8AcP1fA6d4q3xfE8jZWBVspeG6pKjcid/Aa1O/Z95suYooO+sldDrAEdg0POpRqSjwDijy/FcNvWyQ9pxHPKSPvCQfOo62WOgVj4KTXsNvhCD17txv5QLY985j8alrhrCbW1Pe5L/9ZIq3ryfJHSjx3DcHv3DCWnY9mWPnV7gfQLENBuDIOwkKf+aCPI16d9NIEDQdggDyFRrt8kzmOnLSD4yJ8jUHVbHgp+GeiPRrl6W3bB3yqzk95JyyatrPAsMv8R7lw9mbIvkmvxppsRG5nxj8KYuY0dtV5Q9zQWMRhbYZVw9oBgVbqAllYQysx1II7TXmnpD6LlXJwoNy2dQjMA6d0kjOOw7+O9apbjt6qMe+IHmaU4S6fYHi0/IGrKdWUPpFKKfJ5i3CMR/YXfuH5xTiej+IY/wso+0ygD3M0/OvQLGHZ3ZWYgpBYAR6xcLB2M5Jnv7ZAskw1pfqAn7RLfPT4VJ1pMWlHn+A9FJI6W5mP9naBJPdmI+Q99X2JxFvChUZTZ0lVKMDlP1spEkTOvbWnbH5RAIUd0KPhUXG4Y4lIey95RqP3bMBOkqwGh8DUNWX7h48GPv+lSL6iux7Zyj5z8Kr8R6WXjooVR4lj+FazBf0fLf6yWiq6ategaiREkk6EedWWF/o7spdUXEVrREtcF3rKetCi3cDhtl1kesezWWYLsww2YDgt6/iLwJYlV1ZjMDuHLMezxPKtSMOBPX9xGnnOnlW2w+EwFglBhneCAC3WQgxJADBAN9wDoe6uvSvB4TF2BbASy9s5rVy2gGRuxlA6yGBI9+4pYUn4QcGY4X6T4bBAm0oa+y5WYNmPMlUiCo2naYE7Csti7mIuXHfKyl2LQxymWM7uRO8z31B4jxi/bbJfEOunJJHaCgAde+KrrOIu3my2wzE/VTl48veYrVB9LeKz+StrVyX2EQh16a51QZKqM76bAKSAeQOu3btVq160TJDZiQI6JZPITFw6+OtQLBsWbYF26paJbIQdTyAgkgbbeVS+CekapcC4W1muHe849ReZXfKPidpo/V1u2y+P5ISt6cuS0+iXbZy3bRtGAQhEHKdQ0fVHcYIgyKP1FP4bDXMVdz3GuXDopNtWdgBso+qm51J07DWzwPAwpsFMOlkWmZiWPTXnlWAzNspDENMmIgAcsV16jCGZ1GsltK3x7YjXBeFjDWzcufxCJMAsUXfKAoJJ7Y8BtrmeP38+IuEbA5B4IMvzBPvrWYuwcMrsGRLKlr2ULlckdfolMxBYRtMHKO2vJHvXFbMxMsSTJ3J3JFcv0yTrVp15PPZGq5jGEVCJf12hqgvcQYgRppr76ctY5o3ruZMRYPjx2+ZA+dcfTp2I+8Kw1/E3Zy5ApzRA3mYy6c+Vc27GKdsqBwd40WBP2iIGoqknoN19JJ5jzNGafrDyn8azfDOGvdsi4b9wEgkKBuRyzE1N4NisIhC4x8QM0Rd6Qi2NCZyKMzCDb0+NAtBdWwJEudxtpUm69sxvp2s351kMPxO0bjAuxtgsFbpBZkLJBZjbfLKqdMpJLAaU/6R8Wwty5afB3L1u0qWlvIQouFmzszW5IDkCEYmNcp1B0eQ0vyaabfYPM/OpK8QjY/KqX0f4tgAwtXXMu+W5cvObyIqoWVrNxbVsrL9RtCNiCwp/wBJrOFcWk4df6R2JzsGkJoMoZsumbrQPs7UZQaH5LDEYxXADhWAIYTyZSCCOwyBXTcUH6NY23gMYyhpU2wTJDBSQhJczAeNSvuGmgiN+ysTJ/egDMVBa6etymFzZeW8RTxB90PTJbm2PEgdgZ7z+U11c4mI127/AMjWQsej2InW9ZHebzN7tqkj0UZmlsWOWi92nN/wqtxWSe5o/wBoE8wPE1HxFtHIa4ZKxGp0I1BiY+FZDHYm1abo0vNcyypJBGoMGDs3iOznVXh73tX8pkDrdI2ketoDp8akox7kW5HpQu2o1k9+bbvjbzqQvEba+qAP5QAaxz+jt9et9IskRmMXCYA1OkSdOypK+ijXUU3L4y6MFRdTIicxMbd1J6ewJS7s0o40nNvvEA/DSmv24nJh72nyrFcU6HCP0KG6xQ9YtlI6wDAKQAefZzp30a43btI+HdWZbtzTbQOjWpJBkErccGOTHelgZrTxBWYN0m3JYj386dTFodSSw8T+FSsZicQ4ym7I2Kluqe2RGtVeJuLh7ee83Vn6oYgbRoo0BJNSjgUk/JbYXiYUgWwAx2hesY90mpZ45dG5f3hifiKzWBvXc3S23AEyhZoMOuZco3HUfyJrQWuKYlhDPPi0jx2mpOSIqn9zlOLFQY0BJYgAqMzGWPiSST2kk7k0jcVJ0P8A1D5TVNx7EusAhZMlWURlZuqYbKMraKdxOm8aPYG9bunK949IdjmlhoTlMmSBE7/Olsx4fkmrinliXUgxlUIZXtlp60+6ubmIkaMQdPq6Rz3PZUxcBbnQn4/lVf6R2VSwxUsx6sADXQgmO+qpzUVkshByljI9eT2klefSEnU6CFAjzqO3EMoAQKB2L1QBz2jX9aVS4TEl7vXa5kU22YAGAiuFeCxgmWB1AnLpG9PcK4Kl8IzuqC256uUv0i6MAet1RBA5nfbeo05N/USqRS4JOL4FbYh7uGE3NZZ+imdcxVSG13k799XHDeEYW2sEqJ3W0Cvmxlj46GkTgVgbBB4Bh/mpwcGsRrl5+0P81SqJzWNTXwQW25fH0pS3EHRBAEqABG0aRoB5VVYz0+IkCPifkAPjUb9k2BzX3M34GkbhFg9h97c9/rVh/wCtod8st60uxl8fxLO5dRBYnWWMTrpJJ05VWsee5133ntNbc8Eseyvmx/GlXglj2B/zfnW+mo01iKKZZlyYu1anbX36+7tpxEaPVOu2h1ra2uGWFPVtgHtDMPiDT1vhlkj1PDrvoPOp6xKJmcRwS5mzIjrHL/0zA8phlqQ2BciPow8ZsTpzgCJ91C+iSA/w7Z8LuLX5uak2vRq2P/b2z/8A3v8A4g1U4xZZrl5IY4Y0ybD7AevZbbxG+m+9UnHvRq/cuK9q0BClSGe0NZJkZYHP4Ctlb4HbH/t0HheuH5qKfXgVn+yX770JJPKByk+WeXf7HYoKZtdbNoOks5cvMybkz7qMP6J4gseltNlg/wAO7YnNy3eIr1UcGs+xH99/zrscLtdjf4lz/VUtRHB5NgvRfErcRntAqrKxAu25IBBIBkgbd9bi1iCCCMIBBB/iKNRqJ6NQR7iK0Y4bb+3/AIr/AJ0o4fb7X/xH/OhvI1lPKMzhsaGRcqIZzyqtMAEDULYI18TNNYjh5uFd1VTOQIsHWdzYB9xmtZ9BX2rn+K350n0Bfauf4rGkSb3yjMYfgzAQxLTz/cpp2QLVOWPR8KZGcE/8S23zStIcGo+s/wDiN+dcfR09tvvzSwvAapeTPn0dEEAQTsYw5g+GSmk9FvbZmbXVVsoO6FgwdBr/APFaToF9u55/+KQ2V9q594UYXgNcvJS2OAFFyq9wLJMAYY7mT6y9tPDhDRBe5sROXDg6iJBA3qzNoe0/3h/prk2Ptv8AD8qZHO+Ssuej1pjme1nbmxTDkmNBJMk6UD0aw4M9BqNQQmHHlFWX0f7dzzUf5a6OHHtP9+PwoAi/slNOpcMa+tb/AAauzgUiCjx2F7f+qnvoo9p/ewP4UDDD2n81/KmI4SyBoFeO5kPd7XYKcy7dRz/etj5sKQ4f7b+a/lXBwv8AxLnmn+mkMS/g0f17eaPaNsx3b1ymDRSCtrKRsQbYjfsI7T50HBH+2u+4p/pps8OP9viPvW/xt0wyMcX4kcPbztbaAyr667MYEZSSTtpHOs1j/S0tla0jBIPWiZK+vBYQQBEwNJrTPwrN/X3m8Tacf9quRwU/2jkdjdGP+lKjKEZLEtycJyg8oyHFeM9PZy3br5DlXrLorDKQgIAE5QDvsO+rX0ZJdcxs9Jbmbd1cgPVhG6jMIEqflrvV6nBV5n4beRp9OFIP/s4/zURhGKwglUcuTjpfsuO7qf66FHYr+Sj/ADVLTCAe199vzrsYcdrffb86kV5IYtt3j9fzUosfz/D/AFVN6Edp+83510LfefvGgMkQWO4/D867FrxqQRH/AJJpoEt6vnQA2WipFm28ch4zSLbjnrT9kaUgJzb1yKKKiSCkoooGJThoopoQjUlFFAhDUXG0UUB3GMPUk0tFMBuuGoooYHVvalNFFIArmiihAKKRqSipCAVxRRQAvOmbn8QUUUmTp8kxqQUUUyDA0q0UUxHS11RRQAnKgbUUUAR8Xz99PWtjS0VHuS7AKctbUUUxH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pic>
        <p:nvPicPr>
          <p:cNvPr id="29705" name="Picture 21" descr="http://masterintravel.co.uk/wp-content/uploads/2012/12/Thomas-Cook-logo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513" y="3168650"/>
            <a:ext cx="15319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3" descr="http://wavelengthmarketing.files.wordpress.com/2011/02/waitrose-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598863"/>
            <a:ext cx="12541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5" descr="http://blog.parcel2go.com/wp-content/uploads/2013/03/ebay-logo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050" y="3559175"/>
            <a:ext cx="1606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7" descr="https://encrypted-tbn1.gstatic.com/images?q=tbn:ANd9GcSIX7lbdICwizTiD2ju9CrkeipkrHcUtM_7kb4nQn5cs7D7SPR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688" y="3592513"/>
            <a:ext cx="18923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9" descr="http://farm4.static.flickr.com/3481/3725693308_fcb33b91d4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124075"/>
            <a:ext cx="15128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31" descr="http://i.telegraph.co.uk/multimedia/archive/01565/GUMTREE_1565981c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25" y="4581525"/>
            <a:ext cx="16113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827088" y="1628775"/>
            <a:ext cx="71294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Using </a:t>
            </a:r>
            <a:r>
              <a:rPr lang="en-GB" sz="1800" i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Skype</a:t>
            </a: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you can make </a:t>
            </a:r>
            <a:r>
              <a:rPr lang="en-GB" sz="1800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</a:t>
            </a: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phone calls over the internet.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sz="180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 you need is a computer with internet, and a headset with a microphone.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sz="180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call friends and family, </a:t>
            </a:r>
            <a:r>
              <a:rPr lang="en-GB" sz="1800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anywhere in the world</a:t>
            </a: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for </a:t>
            </a:r>
            <a:r>
              <a:rPr lang="en-GB" sz="1800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</a:t>
            </a: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13" y="260350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4. You can make free phone calls using the internet</a:t>
            </a:r>
          </a:p>
        </p:txBody>
      </p:sp>
      <p:pic>
        <p:nvPicPr>
          <p:cNvPr id="30724" name="Picture 9" descr="http://www.marksmithdesign.com/wp-content/uploads/2012/07/Skype_Logo_HE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3500438"/>
            <a:ext cx="17954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http://www.justreviewing.me/wp-content/uploads/2012/07/oovoo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575" y="3716338"/>
            <a:ext cx="21875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0" y="260350"/>
            <a:ext cx="7632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5. You can book tickets online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611188" y="1052513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book tickets for all sorts of events online, including the theatre, cinema, sporting events, ballet, concerts and many more.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47700" y="1943100"/>
            <a:ext cx="3959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also book bus, train and aeroplane tickets online, often with cheaper prices!</a:t>
            </a:r>
          </a:p>
        </p:txBody>
      </p:sp>
      <p:pic>
        <p:nvPicPr>
          <p:cNvPr id="31749" name="Picture 11" descr="https://encrypted-tbn0.gstatic.com/images?q=tbn:ANd9GcRGajpPIlseu2xHJMj9i6U9ZlMD-bW8QZ4UqxlOItGOg_ZwWH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12192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3" descr="http://baildonlibdem.mycouncillor.org.uk/files/2011/12/First_BusLogo__Colour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488" y="2133600"/>
            <a:ext cx="200977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5" descr="http://i.telegraph.co.uk/multimedia/archive/01818/CBSO-Symphony-09-2_1818070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959100"/>
            <a:ext cx="20796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7" descr="http://www.allgaeu-airport.de/wDeutsch/img/Logos/RYANAIR__YELLOW_OFF_BLUE_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725" y="4149725"/>
            <a:ext cx="2065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9" descr="https://si0.twimg.com/profile_images/2847861713/209a5555a30df3919a00e8f04ef25840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4386263"/>
            <a:ext cx="127476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1" descr="http://icons.iconarchive.com/icons/giannis-zographos/english-football-club/256/Leicester-City-ico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9733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23" descr="http://www.airportguides.co.uk/logos/national-rail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43865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5" descr="http://cache.boston.com/bonzai-fba/Globe_Photo/2005/06/11/1118491867_9194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88" y="1943100"/>
            <a:ext cx="2667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188" y="260350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6. You can find out more about your hobbies and interests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539750" y="1641475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use the internet to look for information about your favourite hobbies and interests – from cooking recipes to finding out what’s happening in your local community.</a:t>
            </a:r>
          </a:p>
        </p:txBody>
      </p:sp>
      <p:pic>
        <p:nvPicPr>
          <p:cNvPr id="32772" name="Picture 10" descr="http://2.bp.blogspot.com/_MSGmB4o53Q4/S6nIYDpS1oI/AAAAAAAAAjk/rdu-8yADHdA/s1600/RHS_Green_Primary_low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3122613"/>
            <a:ext cx="11699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2" descr="http://www.vavel.com/files/logo_f1_7169829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4686300"/>
            <a:ext cx="14382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4" descr="https://encrypted-tbn2.gstatic.com/images?q=tbn:ANd9GcTGrYt1IVKi2Y7RBVTxXZGFSlYNagrqmsfkjx1mtqJ4V_XgDYB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168525"/>
            <a:ext cx="13747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http://vibewire.org/wp-content/uploads/2012/06/TopRead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1873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0" descr="http://www.bluebirdtravel.com/UserFiles/Image/Abta%20Logos/ABTA-logo_rgb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25" y="3862388"/>
            <a:ext cx="26987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2" descr="https://encrypted-tbn1.gstatic.com/images?q=tbn:ANd9GcQiSxrv5PIbHX62wSd9OsErKAeK607mJmzMtzioOnKIkMnaQAr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3" y="25654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4" descr="http://3.bp.blogspot.com/-Uy7kMSCwfSY/UFktirl-zqI/AAAAAAAABxQ/I-fscXVdn-M/s1600/Positively+Crochet+2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3573463"/>
            <a:ext cx="1162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6" descr="http://static.guim.co.uk/sys-images/Media/Pix/pictures/2008/12/01/Jamie460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765425"/>
            <a:ext cx="16605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8" descr="http://upload.wikimedia.org/wikipedia/commons/0/0f/BBC_Natural_History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3" y="4949825"/>
            <a:ext cx="3771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30" descr="http://leisurelearningcafe.com/wp-content/uploads/2012/06/hsw_logo.gif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25" y="4502150"/>
            <a:ext cx="9398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32" descr="http://www.diyfixit.co.uk/images/stories/diyfixit/diyfixit_logo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5338763"/>
            <a:ext cx="21558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34" descr="http://i1.mirror.co.uk/incoming/article1717764.ece/ALTERNATES/s615b/Monday%20crossword%20grid-1717764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675" y="836613"/>
            <a:ext cx="1349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4213" y="188913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7. You can access the news online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68313" y="1484313"/>
            <a:ext cx="489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access the news online through international websites such as the BBC News website, or national and local newspaper websites – and in many different languages. </a:t>
            </a:r>
          </a:p>
        </p:txBody>
      </p:sp>
      <p:pic>
        <p:nvPicPr>
          <p:cNvPr id="33796" name="Picture 10" descr="http://www.mandmglobal.com/Libraries/IMZ_company_logos/BBC_WorldNews_Stack_Rev_RGB_1.sflb.ash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2708275"/>
            <a:ext cx="14192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4" descr="http://image.dhgate.com/albu_133397884_00-1.0x0/usb-2-0-worldwide-internet-tv-amp-radio-station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232150"/>
            <a:ext cx="17827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 descr="http://images.icnetwork.co.uk/upl/icwales2/mar2012/3/5/newspapers-88555417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1341438"/>
            <a:ext cx="31448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3" descr="https://www.subscriptionline.co.uk/Images/Header/MTP_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2713038"/>
            <a:ext cx="2089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5" descr="http://www.leics.gov.uk/leicester_mercury_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1992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7" descr="http://www.bmdsonline.co.uk/img/trinity/logo/tmmi_wvle.jpg?136423381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246438"/>
            <a:ext cx="21383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9" descr="Bangkok Post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475" y="4679950"/>
            <a:ext cx="4457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1" descr="http://crackedajester.files.wordpress.com/2011/01/paperboy_oldschoo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3230563"/>
            <a:ext cx="17145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AutoShape 23" descr="data:image/jpeg;base64,/9j/4AAQSkZJRgABAQAAAQABAAD/2wCEAAkGBxQRERUQEhQWFhMXFRYaGRgWFhkXGBwUHBgfIBgeGhsYHCggGxonIRgaJTEhJykrLi4uHB8zOzMsNygtLi4BCgoKDg0OGxAQGzQmICUvNDQ0NzQwNywsNDY0LCwwLCw0LywsLCwvNCwsNCwsNCwsNCwsLCwsLCwsLCwsLCwsLP/AABEIAM0A9gMBEQACEQEDEQH/xAAbAAEAAgMBAQAAAAAAAAAAAAAABQYCAwQHAf/EAEoQAAEDAgQEAgcCCwUGBwEAAAEAAgMEEQUSITEGE0FRImEHFDJxgZGxQqEVIzNTYnLB0dPh8FWSk5SyNkNSgqLxNDVEc4Oz0hf/xAAaAQEAAwEBAQAAAAAAAAAAAAAAAgMEBQEG/8QANREAAgIBAgQCCAYCAwEBAAAAAAECAxEEEhMhMUFR8AUiYXGBkaHRFDJSscHhI0IzNPFiU//aAAwDAQACEQMRAD8A9vQBAEAQBAEAQBAEAQBAEAQBAEAQBAEAQBAEAQBAEAQBAEAQBAEAQBAEAQBAEAQBAEAQBAEAQBAEAQGj1kF5jaCSPaPQX2B8/JVcVObgu3X2f358CTjhZZvVpEIAgCAIAgCAIAgCAIAgCAIAgCAIAgCAIAgCAIAgCAIAgCAIAgIjhybO2U/a50l/ut91h8Fz/R1inGb77nnz7jRqI4a9yJddAzhAEAQBAEAQBAEAQBAEAQBAEAQBAEAQBAEAQBAEAQBAEAQBAEBVGVHqdY9rtIpDe/a50PwNx7l8/G38FrZKX5Z8/n3+eUb3HjUprqi1gr6AwBAEAQBAEAQBAEAQBAEAQBAEAQBAEAQBAEAQBAEAQBAEAQBAc0VfG53La9pcOgIJ81THUVTlsjJN+GSbhJLLXIgZMOFWyWS/43mODfJrdA33Hf3lcqekWshOf+25pfDlj4/yala6ZRXbH7nzhfFSD6tLoRo2++n2T+z5dlD0XrWn+Ht6rp9vse6qlf8AJHz7S0LvGEIAgCAIAgCAIAgCAIAgCAIAgCAIAgCAIAgCAIAgCAIAgIrGcZZB4HBxc4fZtcDa+p9/yWDWa+rT+rLLb8C+miVnNFUpqF8QZVAtyNc0gg6nxWIt063+K+eq01lKjqE1tTXvfPH3yb5WRm3X3JZ1b6nVPafyUhD/AHX6j43Fu1l0XqPwOrlGX5Jc/dnv8yjZx6k11XI2cS4WHt9Zi3ABOXq3o4W6j6e5T9J6PiL8RV1XXHf2/Ajprtr4cjv4dxbnss78o3fzHRy1+jtatRDD/Muv3KtRTw5cujJddEzhAEAQBAEAQBAEAQBAEAQBAEAQBAEAQBAEAQBAEAQBAQPE1BC60skmQgW01zDewHfU/Ncn0npqJ4stltx9fZg1aaya9WKyV+rc6SEZQWwRkNYDu6QnUnudSdNlx7t1tOILFceS8W2//fcbIJRnz5yfX2InMRpWz1fJd0p9+odn0P8AXddbU0w1Gr4Uv0fLmZK5uurcvH+DkwqsfSS+rTfkyfCegv1H6J69j8Vl0l09Fb+Hu/K+j89n9GW2wjdHiQ6mvGKR1JMKiL2CdugJ3afI9P5BR1lMtFcr6vyvy17n57HtM1dBwl1LVRVTZWNkbsR/3B8wu/TbG2CnHozBODhLazerSIQBAEAQBAEAQBAEAQBAEAQBAEAQBAEAQBAEAQBAV7FuI8p5UAzvva+4B7C3tH7lx9X6VUZcOhbpfT+zXVpW1unyRqoOH3SO5tU4ucfs3+p7eQVen9GTslxdU8vw+/2XIlZqVFbakK4iWqjgbYRQ+J1tACNfkNB8Svb2rtXCmP5Yc34eVy+bEMwqc31kZ8Nv5089QdjZrfd/2DV76Mk7r7dR2fJefdg81C2QjAkscwwVEeX7Y1afPt7it2u0kdTXt7roUU2uuWexxYFJ6zTOhlFy3wG+9vsn3j9iy6Cf4nTOq3quT/jz4otvXDs3R78zhwGZ1NUOpZD4XHwnpm6EeTh96yaCctLqHprOj6efb+5bfFW1qyPn/wALYvoTAEAQBAEAQBAEAQBAEAQBAEAQBAEAQBAEAQBAEBW+KMTdcU0V87rZrb67NHmfouL6U1c8rT1dX1+3x/Y2aapY4kuiN+G4cylaCRnndoLd+zezR1P8grdJpIaSKeMzfnC8F4v+kRttdr8IoksQq+TC6R1rhu36XQfNbtReqanZLsiiEN81FFUN4qQvOstS745Ovzv/ANQXz3OnSOT/AD2v44/v+Tocp247R8+fcWLDoW0lOM5AsMzj+kfr0HwXa09cdHp1veMc37/PIx2Sd1nIYXzJHGoku1pFmM7Nve7v0jYJpeLZJ3Wck+i9ni/a/oLdsVsj8WQVJi7YZKmQalz/AAN7m7tT5ark1a2Gnsun1y+S+fP3GqdMpxgvZz+hnXsNRSMqf97HfMR2B1+Wh+anqE9TpI6hfmj1+D/jqeVtVWuvsyw4PW86Fr+trO/WG/7/AIrsaPUcelT79/f3Mdteybidq0lYQBAEAQBAEAQBAEAQBAEAQBAEAQBAEAQBAEBV+GoubPLUu18RDfef3Cw+K4PoyHGvs1EvHl592EbtS9kI1ok61svrDSxt2lgbnuPB4ru063FvkF0Lld+IThHKaxnw55fzWCiDhw3l8/38Dj4kJlkhpR9o5nfqj+Qd8gsvpL/NZXpl3eX7vOS3T+pGVngJoRLXMZ9iGMG3n0+rfkk4cXXxj2gs/Hzj5HkXtob7tktV0LZXsLtWsJOXoXdCfdr810LaI2yi5dF27Z7fIzwm4Jpdzh4or3RRWb7Tzlv2FtfisnpTUyop9Xq+Rbpq1OfPsVTCsKfUOs3Ro3cdh+8+S+d0mhs1L9XkvHz1OhbdGtc+pZ+Fg3JNGNWCVwF+rbAfsXf9F7dlkI9FJow6nOYyfXBz8Nfip5qY7A5m+4afQt+Sp9Gf4b7NO+i5rz7sE9T68I2FlXcMQQBAEAQBAEAQBAEAQBAEAQBAEAQBAEAQBAfHDRGCpYXiYpaY6XeZXi17agC5PkNF85pdVHR6V8sy3NfI6FtTtt9mCUwLHhUEscMrwLixuCOtvPyXQ0HpJaluMliX7lF+ndfNc0YYe3mVs8nSMNYPf1+h+ajp1xNbZZ+lJL+T2b20xj48zTV1gpp55XC5eIwwdyG+L3Aaaqq69aS+y2S64x7eXP4e0lCDthGK7ZyZcPYmXRTSynZxce1so0Hy2Xvo7VylVZba+jz9FyPNRUlOMYmwTRV8eQZgWua4gjUfHbUXCsVlHpGvb4NN+fasnm2enlk1Y/ibYI/V4rB1rafYb/8Ao/zVXpDWQ09fBq6/svv/AOktPU7Jb5dP3N3CFKWQZj9t2Yfq2sPpf4q30PS69Pl/7PPw7EdXPdZjwOaodlxJtvtNAP8AdP7gqLHt9Jxx3X8P7E489M/eWVdwxBAEAQBAEAQBAEAQBAEAQBAEAQBAEAQBAEAQFJxSgb65y3ODWPOe5NrZva30uSPovltVpYvW8OUsRfP59fm0dOqx8HcllrkdOJRwU8sBhIzh4zAOzeDY3131+q0amOn011Tp5PPPnnl7SFbsshJT6YJXh1v5d3V1RJ8h/RXQ9HLlZJ95yM+of5V7EVqsZz6mRznBrOZlLjsBezQO50+pXCuh+I1M5TliO7Gfokv3+rN0Hw60ksvBbhhEXJ5Fjk62NiT3J6nRfRrRU8Hg49XzzOdxp79/chKudtCwwxHNK43JNvCOl/PsPiuXdZD0fW6qucnz59vPb5mqEXqJbp9ERmFYfzL1ExIhabucb3cb7dzrufgufo9Lxc33P1F19vn+i+23b6kOv7F4ppmPaCwgt6Zdl9ZXOE45g8r2HLkmn6xUoJ+diIcNg4ge5rSP2L5yFnG9JqS6Jv6J/wAnQlHZpsPzzLkvpjmhAEAQBAEAQBAEAQBAEAQBAEAQBAEAQBAEAQFbxnDhNVBhNs0Byn9NrvvFiuJrNJG/V7Zcsw5e9P7G2q1wqyvH+Dho+F5RI3PlyBwJIN7gHoLLJT6HujanLGEy2erg4vHUnMIkDIpifszTE/A3XW0k1CqbfaUv3MtqcpRXikROAUHPpZWu3e8kHs4AWPzJXO9H6dajSTUv9n9eX8l99nDti12R9wjGnxZoJmkljXEHqA0Xse400PuUtHr7KnKm5c4p/TzyYtojPE4dyPwegdVyue8+G93nuTsB/WgWHR6aWtuc7Onf7eexddYqYJR69iz4vhfNiETHBgBFhbQ22B8l39Zo+NSqoPal8vcYKrdk9z5kDNWtpYPV4yDK6+dzdQCd7HqbaeS5Fmojo6OBW8zfVrovPQ1qt2z3y6djZwXR3e6Y7NGUe87/ACH1UvQlDcpWvouS/k81k+SiW5fRnPCAIAgCAIAgCAIAgCAIAgCAIAgCAIAgCAIAgIjiFjmhlSwXdE65Hdh0cud6QUoKN8Vzg/o+po07TzW+530VayVocxwI+8e8dFrpvrujug8oqnXKDxJFWxquEYmhaQeZLmuDezSBmB8yRt2uuDr9Sqo2VRf5nn3LCz82ungbqa9zjJ9kbhWOpaKMNBzyXOa2jbm4v52tYfuVnHno9DBRXrS+Szz+eCOxW3PPRHyvm5lIah7MspAYCPtNLhrbtofv7pqLOLo3fOOJNY96bXn+hXHbdsTyupFgyxwxOjztB5ji5twL5supH6nXuuf/AJq6ISryl6zbXvxzx7jR6kptSx2OaXEJZPC6R7h2zH6DdZp6u+z1XNv4/YmqoR5pI7MMwCWUi4LGdS4WNvIHdatL6Luuacltj7evwRXbqYQ6c2XekpmxMEbBZoH9X819XVVGqChBckcuUnJ5ZuVhEIAgCAIAgCAIAgCAIAgCAIAgCAIAgCAIAgCA+EX0RgquJ8KEuLoSLH7LtLe49l89qvQrcnKl8vB/wzfVrOWJnC3AjEWOqCGxl4b4dd+5+y3zWWPo3gyjLUPEc45c/n4L2lr1G9NV9SY4qxHlMbE1o8W5c27co6C+hP0C6fpXVuqCriuviuXu89jPpatz3N/c4+I6supoQ5uRznXy+QBHwGo0WX0nfKWlr3La2849y/tE9NBKyWHnBK4bLyqWEn2bNzHsHX1+ZF/K66OlnwdLW30ws/Hv8/oUWLfbJdyRpZ2SAuYQRci47g6rZVZCxboPKKZRcXhm9WkQgCAIAgCAIAgCAIAgCAIAgCAIAgCAIAgCAIAgCAIAgNFdStljdG7Zw+XYjzCqvpjdBwl0ZKE3CSkirS4jJTfiJ4xK0WLCdLgbEGxv9QuBPV3aT/DfHcl0fu6eP3RvVULfXg8eJFV1XJVSgkeI+FrRsP66lc2++3WWrxfJLz9WaIQjVE9AigAYIyAQGhtuhFrL7ONaUFDtjByHJ5yY0dGyJuWMZW3Jtrufeo00wpjtgsITm5vMjerSIQBAEAQBAEAQBAEAQBAEAQBAEAQBAEAQBAEAQBAEAQBAa54GvGV7Q4diAR96hOuM1iSyj1ScXlGmmw6KM3ZG1p7ga/NV1aamp5hFIlKycvzM6leQCAIAgCAIAgCAIAgCAIAgCAIAgPjjYX+iA89k9JEgbUH1GbNCRvoGtP57S7Da50uPqty0SzH11z88jF+LeH6j5FzwDE/WqdlRy3x5xfK+17dxbdp6HTToslkNknHOcGque+KlgkFAmEAQBAYTyZWudYusCbNF3Gw2A6lEshla4O4rfXOlY+mkhMbiLn2d9GuvYiS24sR7rhadRp1Uk1LOSim52NrbjBaFmLwgCAIAgKtinF3JxGLD+Vm5oYeZntbMXD2cutsvfqtMNPuqdmehnlfttVeOog4uzYm7DeVbKD+Mz7/iw72cvnbdHp8Uq3PnIV+bXXgtKzGgIAgIHi7ieOgiD3DPK42jjB1c79jRcXNuw3KuoodssLp3ZVdcq1l9SRwaolkhbJPGIpHC5YHZso6Amw8XcdFCxRUsReUTg21lrB2qBIIAgCAICD4j4i9UdE3lGTOTnyvY0xxjd5DiPDfqbNGtyNL3VVcRPnjz0KrLdmORNseHAEEEHUEaghUlp9QBAEBprajlxvlIuGMc4jyaCf2L2Ky0jxvCyeOwY5ilTTz4gyoayOJ1iwBo7aNBYbgBw9o6rrunTwkq3Hmzlq2+cXYnyR6Bw9xBJUYWasgCVsUt7DTPHmsbdjYGy59tKhds7ZN1VrnVvNPo1x+auppJZy0ubKWjK3KMuRp+pKlq6Y1TSj4EdLbK2GZeJbllNIQGqreWxvcNw1xHvAXq5s8ZUvRlxFPXQyyTlpLZA0ZW5dMoK1aymNUkomfS3Ssi3I0ejviaetlqWTlpEZZlyty7lwN++jQvdVRCqMXHv/RHT3SslJPsXlYzWEBQMcbjU1RK2n5cMLHWY7wDO3cG7g51/gBfTWy3V/hYwTllsyWfiJSe3kiOwbjqppKj1TFW22/G5QCL7OOTwvZ5jbXfVWWaSucN9PyKq9TOE9lx6cx4cAQQQRcEG4IOxC5p0DzHij/aKk/Vh/1PXSp/6kvPgYLf+zEUH+08vuP/ANDUl/0l57nkf+2/PYsHHeJiB8B9ckpzdx5cUQlc8WtexBAt56b6XCz6aDkpern3vGDRfPa162Dr4AxET0v5d9QWPcx0kkfLN7AgW3Ng4akk3uo6mGyf5cZ+J7p57odck/WSuYxzmsMjgCQxpALj0ALiAPeVQkm8MufQ8vpaDEvXTX1FBz5B+TaaiJrI+1hc3t087nfbpOVHD4cZ4Xfk+ZgUbeJvlHPhz6FmPEOJjU4Vp5VUd/uBWfg0f/p9GaOLb+j6khwzxUysdJCY3w1EXtxSbgdweo26Dcd1XdQ60nnKfclVcptrGGiUxfFIqWIzzuyRggF1nO1JsNGglVwrlOW2PUsnNQWZHUx4IBGxFx7lAkZIDnxCuZBE6aV2WNgu42JsPc0ElSjFye2PUjKSissrnEFNhskbcQqmNcx7GtEhbJqx/s6NFwextcX6K+p3p8ODKbFU1vn0JV1XTULIILiJj3COJoa43cdhoDYm+57qpRna3Lr3ZY5QrSXwJZVlgQBAcmLwl9PLG0Xc6KRoG13FpA3UoPEk2Rkspo8noOGMWhpZaNkMfKlN33fGXXsBoc+nshdWV+nlNTbeUc2FF8YOCSwy1YNSOocHkhqi2OQR1Ohe03ve1rHXcbd1ktkrdQpQ59DVXHh0bZe0p3o/mxNtO8UMcTouacxflvzMrb2u4aWstuqVDmuI3nBk0ru2PYljJaPW8f8AzNP82fxFl26Pxfn4GnOp8EPW8f8AzNP82fxE26Txfn4DdqfBGEs+POaWmGnsQQdWbH/5F6lpPF+fgM6nwR2+jbB5cOgmbVhsWaQEEvYRYM7g26FV6u2N01s58j3S1yqi1MovA09dzal2Hsjfctz57bZnZLZnDzW7UqrbHisx6d2bpOsuHreP/maf5s/iLJt0fi/PwNedT4Iet4/+Zp/mz+Im3R+L8/AZ1Pgh63j/AOZp/mz+Im3R+L8/AZ1PgiJ4hwfF65gZPTQHKbtc1zA9vex5mx6hW1Waap5jJ+fgVW132rEkjLAcNxyjZyomMdH0bI+Nwb+r4rgeV7JbPSWPL6iqGprWEbKXAMTmxKnrauJgDHMDix7LBjb9A4knxKMrqI0yhB9SSqulapzXQl6Th2objklcWD1dwNnZm3/JBvs3vuOyqd8HplXnn/ZYqZK9z7G7iXDKr8J09ZTwtlbHEWHM9rAC4vBOuugdfQKNVlfBlCTxlntkJ8VTiskdw7TYlQiZjKNkjZJ3yBxnY3ewGlz/AMN/irLZU24bljCx0I1q2vKUc5fiS/4ZxX+zo/8AMsVXDo/X9Czfd+j6nz8MYr/Z0X+ZYnDo/X9Bvu/R9R+GMV/s6L/MsTh0fr+g33fo+pCR0uJjEHYh6kzM6LllnPZa2mt73voFc5UcLh7++ehSldxN+3t4m3ihmJ18BpH0kUQeQcxqGOPhN9Budl5S6Kpb1JvHsJWq2yO3bj4kpDi2KtaG/g6PQAf+JZ0Crdenb/P9Czfd+j6mf4ZxX+zo/wDMsXnDo/X9Bvu/R9Tgx6bFKqnkpjQRtEjbZhUMJGt9r+SsqVEJqW/p7CFjunFx29faRmK4bic9BHQGjY1rBEM4njJOQW2v196shOiNrs3dc9vEqnC6VSr2/U7MVpMRrJaTm0bImQVEchc2djvCCL6X7BQhKmuMsSzlY6Fk42zccx6PxPRVgNgQBAEAQFb4u4OixExmSSRhjDgMmW3ite4cDroFoo1Mqc4XUouojbjL6EngODRUcLaeEHKLm5N3Fx3Lj3/kq7LJWS3SLK61XHbE7p4y5rmhxaSCA4WuD3FwRceYUETZ52fR3U8mWL1+Q3lD2g5spI1u/W4eSb3BtcA6nbd+MhuT2GL8LPa1vL5hVK6KFkT5HSua0Avf7Tj3P9fE7rFOW6TaWDXFNJJvJH8WcNR4hE2KR72Br84yW9qxGuYG+hKsovlTLciF1KtjhmXC/DUOHxGOHMS43c91i5x6bAAAdB7+6XXStlmQqpjVHESZVJaEBhMwuaWhxaSCA4WuDbcXBFx5hECs8HcMTUTpjJVPma9xLWm9tTcudcnxk32Nuut9NN98bUsRxgopqdecyyWlZi8IAgCAIAgCAIAgIzEsBgqJoZ5WXkhN2HMRb3gGx1sfgrIWyhFxXRkJVxk1J9iTVZMIAgCAIAgCAIAgKPxzx6cPmbAyJsjizM67i21zZo0B7H7ls02k40XJvBk1GqVTSxktdBiImp2VLNnxh4Hvbex8xss0oOMnFmmMlKO5EHwFxW7EY5HujbHkc0Wa4uvcX6gK7U6fgtLOSrT3cVN4NfG/F7sPkgY2JsnOzXJcW2sWjoDf2vuXun06tUnnGDy+/htLHUmuJcXFHSy1JF8jdATa7ybNHxJCpprdk1HxLLbFXByZB8B8afhEysdGI3sDSAHZrtNwTqBsQPmFfqdNwcPOclWn1HGzyxg28W8R1VLIxlPRvqGuZcuaHmzrkW8DSPNRophYm5Swe3Wzg1tjkieEPSFJXVTaZ0DYwWvJIeSRlHYhW6jRqqG5PJXRq+LPbjBorvSJUNqpqWGj5xie9vgL3OLWutmLWtNunzUo6KDgpyljPnxIy1clNwjHOCdpuJp/wfNWzUxikjzWifmbcACx8TQbG56dFQ6I8VQjLKZcrpcNzccYK5TekatlZzIsNfIzWzmCVzSRvq1llploqovErMefeUR1c5LKg/PwJ3jnjF+HugayESGUO3cWkFpbYAAG98yo02mVybbxgu1Go4WOWcnHw96QXzVbaOppXQPfo25dcG1wHNc0EA20Pu96nbo1GvfCWUQr1TlPZKOGTnG3Egw+nEwaHvc9rWtJsCTcm5A6AH7lRp6ONPaXX3KqO4x4H4n/AAjA6UtDHteWuaDfoC03I63+4r3UUcGW3OTyi7ixyR/F/G/qFVDA6MOje1rnvzEFrS8tcQANbAXU6NLxYOSfNELtTw5qOOpKYpxAYq2kpGsDm1AkJffUZW3FhsbquFW6uU/DBbKzE4x8SAo+MK+odL6tQskbFK+Mu5wbq09nW6WV0tPVBLdPGVnoUq+yTe2PT2m7ifiytog6R1GwwNLAJDKNS4D7IufaJHwXlOnrs5bufuPbbp15e3l7zZUcTV0VJNVTUbGcsRlo5odma51neze1gQfmvFTVKahGXX2HrtsjBylHp7TbxPxkaWkp6mOMSGfKQ0kjwmPMToOmnzXlOm3zlBvGD22/ZBSSzkyxXi8xUNNVxxh8lQ6JrWFxAzvaSRcC+hBCQ0+62UG+mRK/Fakl1NeKcWzGqdRUNOJ5YxeVznZY2ntfrv3301sUhp47OJZLCfTxPJXS37ILLOjhnip080lHUwmCqjGYtvma5mmrT8R30O+9vLqFGKnB5iyVV26ThJYaICD0hVboX1QoWup2PLXubLqLWvoRfqOivejrUlDfzfsKVqp7d23l7yereLrPoOWwOZWHdxs5oOXoNCfF9yojp+U8vnEud3OOF+YyouJ31Nc+lp42ugi/KzFxsH6+FgAs43036OPTXyVGytTk+b6IRu3WOMVyXcs6zl4QBACUB4BXY7HPV1lRIx0jZWSRxZfs7CN2vYNGnmu7GqUa4RTxjr/JxpWqVk5NZzyL16JsV5lDLTOPihLrf+28Ej/qzfcsOur22qXia9FZurcfA4PQ1iEUUE4kkYwl7CM72tuMvS5VnpCEnJYRHQySi8vuffTIbzUJG34z/VGmg/JPz4jW/mh58Db6asU8MNG06uJkdbew8LB8SXH/AJQvPR1fNzGvs5KBXOHcejjxaKaJjooZAyFzXW0Ba1l9OmZrXfNaLaZOhpvLXMortir00sJ8i6elXig00IpYiRNM03cPsxbGx/4nagdtT2WPRafiS3S6I16y/hx2rqzH0WYNDTRcx0kbqqYXyh7S5se4bYG9+p+A6JrbZTlhL1UNJUoRy+rKhDHO7F6wU1Qynfnmu+QhoLeYLt1B1vY/BbG4KiO+Oen7GVKTvlteC84oZBgs7Zp2TytjfnkY4OBJdcbAdCOiwQx+Ii4rCybJ54DUnllR4Fiq+TC+OuhipxJcwveGuyh/j3b1169Vr1Tr3NODb8TNplZtTUljwO70yEmWiLCLkSZT0uXR2PuUPR/5Z589SWuzmGPPQ5OHI5GY4GYi4yVAaRG+/hzZLtI8IuMpdbbXzU7nF6bNXJdyNSktRizm+xl6U8Ya7EIISC+Onyue1u5c4hzm/wB0N/vFNFW1VKXdjV2J2xj2Rh6Ncaa3FJmNBZFUl5a124cCXsHbYvHyTWVN0JvrE80tn+ZrsywcVULajGYIH+zJRytPxEmo8xv8FRTNw07kuzX8Gi2Klek/BkFgla92I4dSzflqV1RC/wA2hh5ZHkW6fC/VXWRXCnOPSWH9yqEs2Qi+qyjp4OweqnNW6nrXUzRVygtEQku7Q5rlwtoQLeSjfZXHapQzyXfB7TCctzjLHN9iw+l3/wAsf+vH/qVGh/5kX6v/AImWPEKIT0j4D/vIS34llgfms0Z7JqXgy6Ud0GvYeYcISeuy0FM//wBNBVcwdsxLGg+4Fi6V64cZyXdr7mGh73CL7J/Yx4WeaiXDqF2ppZql0g7Fjrs+/Re3eorLF/slj49Typ7nCHhnP8Fi9H7xHiGJQP0mdPnF93MzPOnkA9p/5gs+qWaq5Lpgu0/KycX1yJ3iXiKPlkHlUpEtuh8eh/xGfNEtukee75efmHz1Kx2RR6eGpbhcszZSaQVOWWAANJBLbnPYmxJaLbe9bW4O5Rx62OT/AKMiU1U3nlnmi08c0zZDhUVI7ltcHNhcL+FpbHkPfa2u6y6aTSsc1nx+po1EcutQePAlfRXWMbC+gdGIqmB7uY3q7X2/PoPg3oQq9bFuSszlPp9izSSSi4Yw0XpYjWEAQGqrpxJG6MkgPaWktNjYixseh1XqeHk8aysEfw9w/DQxmKAENc7McxzG9gN+1grLbZWvMiFdUa1iJzYZwlT088tRFnD5Q8PGa7fE7MbC2ljt2Xs75ziovseRpjGTku5D/wD8toO0v+J/JXfj7ir8HV4FJx7FXYtW01PBC5ohcWam5y5xdztBlADAdfNbKq1RVKUn1Mlk3dZGMV0PUZ+F4H1ja92czNtlu7wizSB4beZPvXNV81Xw10Og6Yue99RxHwtT1+Tnh1482UsdlPitf6BKr51Z29xZTGzG7saMf4Mpq17ZJ+YXNYGAh9tASddN9SvatTOpYieWaeFjzI1YJwJSUkzaiESZ2hwGZ9xqLHS3mpWaqyyO2XQ8r01db3RNFf6OaKaV8zxJne5znWfYZibmwsvY6y2KUV2Iy0lcm2ztoODqaGmlpGB/KmN33dc7AaG2mwUJ6icpqb6onGiEYuK6Mij6LaDtL/ifyVv4+4r/AAVXgS+LcI09TyObn/ENyss62nh3019kKqvUThnHctnTGeM9jPFuFYKmojqn5xLHlyuY7L7Lszb6a6ryF84QcF0YlTGUlJ9UZUPC8ENVJWtzmaTNcudceIgmwtpsAPJJXylBVvohGmKm592Y4nwpT1FTHVvziaPLlLXWHhcSLi2u5SF84wcF0YlTGUlN9Udc2CRPqWVhB50bCxpzG2U3vpsfaKgrJKDh2ZJ1xclLuc8vDFO6sbX5Tz221DiAfCW6jYmxt8ApK+ar4fYjwYb9+OZEz+jehe5z3Nku5xcfxrhqTc/VWrW2pYz9CD0tbecE5i+BQ1VP6rKHGIZdA4g+HbUKmFsoS3x6ls64yjtfQkmNsABsAAqyZDYRwvT0s0lRC0iSTNmJcSNXZjYHbVW2XznFRk+SK4UwhJyS5sYZwtTU9TJVxtIlkz5iXEjxuDnWB0GoXs75zgoN8keRphGTklzZrx/hCmrHiWVrhKBYSRuLHW7G2h+K9q1E61hdBZTCby+pv4f4ap6JrmwMsXe05xLnu7XJ6eQ0Ubbp2PMme11Rr/KjCj4Wp4qaSja13JlLi4FxJu4AGx3GwXsr5ympvqgqoqLiujMWcKU4FMLPPqpJiu8m1yDr3Gg3Tjz9b/66nnBhy9nQ2z8NwPqm1tnNnaAMzXFoI28Q2doba9Ldl4rpqHD7Hrqi57+5LqosCAIAgCAIAgPgaN0B9QBAEAQBAEAQBAEAQBAEAQBAEAQBAEAQBAEAQB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33805" name="AutoShape 25" descr="data:image/jpeg;base64,/9j/4AAQSkZJRgABAQAAAQABAAD/2wCEAAkGBxQRERUQEhQWFhMXFRYaGRgWFhkXGBwUHBgfIBgeGhsYHCggGxonIRgaJTEhJykrLi4uHB8zOzMsNygtLi4BCgoKDg0OGxAQGzQmICUvNDQ0NzQwNywsNDY0LCwwLCw0LywsLCwvNCwsNCwsNCwsNCwsLCwsLCwsLCwsLCwsLP/AABEIAM0A9gMBEQACEQEDEQH/xAAbAAEAAgMBAQAAAAAAAAAAAAAABQYCAwQHAf/EAEoQAAEDAgQEAgcCCwUGBwEAAAEAAgMEEQUSITEGE0FRImEHFDJxgZGxQqEVIzNTYnLB0dPh8FWSk5SyNkNSgqLxNDVEc4Oz0hf/xAAaAQEAAwEBAQAAAAAAAAAAAAAAAgMEBQEG/8QANREAAgIBAgQCCAYCAwEBAAAAAAECAxEEEhMhMUFR8AUiYXGBkaHRFDJSscHhI0IzNPFiU//aAAwDAQACEQMRAD8A9vQBAEAQBAEAQBAEAQBAEAQBAEAQBAEAQBAEAQBAEAQBAEAQBAEAQBAEAQBAEAQBAEAQBAEAQBAEAQGj1kF5jaCSPaPQX2B8/JVcVObgu3X2f358CTjhZZvVpEIAgCAIAgCAIAgCAIAgCAIAgCAIAgCAIAgCAIAgCAIAgCAIAgIjhybO2U/a50l/ut91h8Fz/R1inGb77nnz7jRqI4a9yJddAzhAEAQBAEAQBAEAQBAEAQBAEAQBAEAQBAEAQBAEAQBAEAQBAEBVGVHqdY9rtIpDe/a50PwNx7l8/G38FrZKX5Z8/n3+eUb3HjUprqi1gr6AwBAEAQBAEAQBAEAQBAEAQBAEAQBAEAQBAEAQBAEAQBAEAQBAc0VfG53La9pcOgIJ81THUVTlsjJN+GSbhJLLXIgZMOFWyWS/43mODfJrdA33Hf3lcqekWshOf+25pfDlj4/yala6ZRXbH7nzhfFSD6tLoRo2++n2T+z5dlD0XrWn+Ht6rp9vse6qlf8AJHz7S0LvGEIAgCAIAgCAIAgCAIAgCAIAgCAIAgCAIAgCAIAgCAIAgIrGcZZB4HBxc4fZtcDa+p9/yWDWa+rT+rLLb8C+miVnNFUpqF8QZVAtyNc0gg6nxWIt063+K+eq01lKjqE1tTXvfPH3yb5WRm3X3JZ1b6nVPafyUhD/AHX6j43Fu1l0XqPwOrlGX5Jc/dnv8yjZx6k11XI2cS4WHt9Zi3ABOXq3o4W6j6e5T9J6PiL8RV1XXHf2/Ajprtr4cjv4dxbnss78o3fzHRy1+jtatRDD/Muv3KtRTw5cujJddEzhAEAQBAEAQBAEAQBAEAQBAEAQBAEAQBAEAQBAEAQBAQPE1BC60skmQgW01zDewHfU/Ncn0npqJ4stltx9fZg1aaya9WKyV+rc6SEZQWwRkNYDu6QnUnudSdNlx7t1tOILFceS8W2//fcbIJRnz5yfX2InMRpWz1fJd0p9+odn0P8AXddbU0w1Gr4Uv0fLmZK5uurcvH+DkwqsfSS+rTfkyfCegv1H6J69j8Vl0l09Fb+Hu/K+j89n9GW2wjdHiQ6mvGKR1JMKiL2CdugJ3afI9P5BR1lMtFcr6vyvy17n57HtM1dBwl1LVRVTZWNkbsR/3B8wu/TbG2CnHozBODhLazerSIQBAEAQBAEAQBAEAQBAEAQBAEAQBAEAQBAEAQBAV7FuI8p5UAzvva+4B7C3tH7lx9X6VUZcOhbpfT+zXVpW1unyRqoOH3SO5tU4ucfs3+p7eQVen9GTslxdU8vw+/2XIlZqVFbakK4iWqjgbYRQ+J1tACNfkNB8Svb2rtXCmP5Yc34eVy+bEMwqc31kZ8Nv5089QdjZrfd/2DV76Mk7r7dR2fJefdg81C2QjAkscwwVEeX7Y1afPt7it2u0kdTXt7roUU2uuWexxYFJ6zTOhlFy3wG+9vsn3j9iy6Cf4nTOq3quT/jz4otvXDs3R78zhwGZ1NUOpZD4XHwnpm6EeTh96yaCctLqHprOj6efb+5bfFW1qyPn/wALYvoTAEAQBAEAQBAEAQBAEAQBAEAQBAEAQBAEAQBAEBW+KMTdcU0V87rZrb67NHmfouL6U1c8rT1dX1+3x/Y2aapY4kuiN+G4cylaCRnndoLd+zezR1P8grdJpIaSKeMzfnC8F4v+kRttdr8IoksQq+TC6R1rhu36XQfNbtReqanZLsiiEN81FFUN4qQvOstS745Ovzv/ANQXz3OnSOT/AD2v44/v+Tocp247R8+fcWLDoW0lOM5AsMzj+kfr0HwXa09cdHp1veMc37/PIx2Sd1nIYXzJHGoku1pFmM7Nve7v0jYJpeLZJ3Wck+i9ni/a/oLdsVsj8WQVJi7YZKmQalz/AAN7m7tT5ark1a2Gnsun1y+S+fP3GqdMpxgvZz+hnXsNRSMqf97HfMR2B1+Wh+anqE9TpI6hfmj1+D/jqeVtVWuvsyw4PW86Fr+trO/WG/7/AIrsaPUcelT79/f3Mdteybidq0lYQBAEAQBAEAQBAEAQBAEAQBAEAQBAEAQBAEBV+GoubPLUu18RDfef3Cw+K4PoyHGvs1EvHl592EbtS9kI1ok61svrDSxt2lgbnuPB4ru063FvkF0Lld+IThHKaxnw55fzWCiDhw3l8/38Dj4kJlkhpR9o5nfqj+Qd8gsvpL/NZXpl3eX7vOS3T+pGVngJoRLXMZ9iGMG3n0+rfkk4cXXxj2gs/Hzj5HkXtob7tktV0LZXsLtWsJOXoXdCfdr810LaI2yi5dF27Z7fIzwm4Jpdzh4or3RRWb7Tzlv2FtfisnpTUyop9Xq+Rbpq1OfPsVTCsKfUOs3Ro3cdh+8+S+d0mhs1L9XkvHz1OhbdGtc+pZ+Fg3JNGNWCVwF+rbAfsXf9F7dlkI9FJow6nOYyfXBz8Nfip5qY7A5m+4afQt+Sp9Gf4b7NO+i5rz7sE9T68I2FlXcMQQBAEAQBAEAQBAEAQBAEAQBAEAQBAEAQBAfHDRGCpYXiYpaY6XeZXi17agC5PkNF85pdVHR6V8sy3NfI6FtTtt9mCUwLHhUEscMrwLixuCOtvPyXQ0HpJaluMliX7lF+ndfNc0YYe3mVs8nSMNYPf1+h+ajp1xNbZZ+lJL+T2b20xj48zTV1gpp55XC5eIwwdyG+L3Aaaqq69aS+y2S64x7eXP4e0lCDthGK7ZyZcPYmXRTSynZxce1so0Hy2Xvo7VylVZba+jz9FyPNRUlOMYmwTRV8eQZgWua4gjUfHbUXCsVlHpGvb4NN+fasnm2enlk1Y/ibYI/V4rB1rafYb/8Ao/zVXpDWQ09fBq6/svv/AOktPU7Jb5dP3N3CFKWQZj9t2Yfq2sPpf4q30PS69Pl/7PPw7EdXPdZjwOaodlxJtvtNAP8AdP7gqLHt9Jxx3X8P7E489M/eWVdwxBAEAQBAEAQBAEAQBAEAQBAEAQBAEAQBAEAQFJxSgb65y3ODWPOe5NrZva30uSPovltVpYvW8OUsRfP59fm0dOqx8HcllrkdOJRwU8sBhIzh4zAOzeDY3131+q0amOn011Tp5PPPnnl7SFbsshJT6YJXh1v5d3V1RJ8h/RXQ9HLlZJ95yM+of5V7EVqsZz6mRznBrOZlLjsBezQO50+pXCuh+I1M5TliO7Gfokv3+rN0Hw60ksvBbhhEXJ5Fjk62NiT3J6nRfRrRU8Hg49XzzOdxp79/chKudtCwwxHNK43JNvCOl/PsPiuXdZD0fW6qucnz59vPb5mqEXqJbp9ERmFYfzL1ExIhabucb3cb7dzrufgufo9Lxc33P1F19vn+i+23b6kOv7F4ppmPaCwgt6Zdl9ZXOE45g8r2HLkmn6xUoJ+diIcNg4ge5rSP2L5yFnG9JqS6Jv6J/wAnQlHZpsPzzLkvpjmhAEAQBAEAQBAEAQBAEAQBAEAQBAEAQBAEAQFbxnDhNVBhNs0Byn9NrvvFiuJrNJG/V7Zcsw5e9P7G2q1wqyvH+Dho+F5RI3PlyBwJIN7gHoLLJT6HujanLGEy2erg4vHUnMIkDIpifszTE/A3XW0k1CqbfaUv3MtqcpRXikROAUHPpZWu3e8kHs4AWPzJXO9H6dajSTUv9n9eX8l99nDti12R9wjGnxZoJmkljXEHqA0Xse400PuUtHr7KnKm5c4p/TzyYtojPE4dyPwegdVyue8+G93nuTsB/WgWHR6aWtuc7Onf7eexddYqYJR69iz4vhfNiETHBgBFhbQ22B8l39Zo+NSqoPal8vcYKrdk9z5kDNWtpYPV4yDK6+dzdQCd7HqbaeS5Fmojo6OBW8zfVrovPQ1qt2z3y6djZwXR3e6Y7NGUe87/ACH1UvQlDcpWvouS/k81k+SiW5fRnPCAIAgCAIAgCAIAgCAIAgCAIAgCAIAgCAIAgIjiFjmhlSwXdE65Hdh0cud6QUoKN8Vzg/o+po07TzW+530VayVocxwI+8e8dFrpvrujug8oqnXKDxJFWxquEYmhaQeZLmuDezSBmB8yRt2uuDr9Sqo2VRf5nn3LCz82ungbqa9zjJ9kbhWOpaKMNBzyXOa2jbm4v52tYfuVnHno9DBRXrS+Szz+eCOxW3PPRHyvm5lIah7MspAYCPtNLhrbtofv7pqLOLo3fOOJNY96bXn+hXHbdsTyupFgyxwxOjztB5ji5twL5supH6nXuuf/AJq6ISryl6zbXvxzx7jR6kptSx2OaXEJZPC6R7h2zH6DdZp6u+z1XNv4/YmqoR5pI7MMwCWUi4LGdS4WNvIHdatL6Luuacltj7evwRXbqYQ6c2XekpmxMEbBZoH9X819XVVGqChBckcuUnJ5ZuVhEIAgCAIAgCAIAgCAIAgCAIAgCAIAgCAIAgCA+EX0RgquJ8KEuLoSLH7LtLe49l89qvQrcnKl8vB/wzfVrOWJnC3AjEWOqCGxl4b4dd+5+y3zWWPo3gyjLUPEc45c/n4L2lr1G9NV9SY4qxHlMbE1o8W5c27co6C+hP0C6fpXVuqCriuviuXu89jPpatz3N/c4+I6supoQ5uRznXy+QBHwGo0WX0nfKWlr3La2849y/tE9NBKyWHnBK4bLyqWEn2bNzHsHX1+ZF/K66OlnwdLW30ws/Hv8/oUWLfbJdyRpZ2SAuYQRci47g6rZVZCxboPKKZRcXhm9WkQgCAIAgCAIAgCAIAgCAIAgCAIAgCAIAgCAIAgCAIAgNFdStljdG7Zw+XYjzCqvpjdBwl0ZKE3CSkirS4jJTfiJ4xK0WLCdLgbEGxv9QuBPV3aT/DfHcl0fu6eP3RvVULfXg8eJFV1XJVSgkeI+FrRsP66lc2++3WWrxfJLz9WaIQjVE9AigAYIyAQGhtuhFrL7ONaUFDtjByHJ5yY0dGyJuWMZW3Jtrufeo00wpjtgsITm5vMjerSIQBAEAQBAEAQBAEAQBAEAQBAEAQBAEAQBAEAQBAEAQBAa54GvGV7Q4diAR96hOuM1iSyj1ScXlGmmw6KM3ZG1p7ga/NV1aamp5hFIlKycvzM6leQCAIAgCAIAgCAIAgCAIAgCAIAgPjjYX+iA89k9JEgbUH1GbNCRvoGtP57S7Da50uPqty0SzH11z88jF+LeH6j5FzwDE/WqdlRy3x5xfK+17dxbdp6HTToslkNknHOcGque+KlgkFAmEAQBAYTyZWudYusCbNF3Gw2A6lEshla4O4rfXOlY+mkhMbiLn2d9GuvYiS24sR7rhadRp1Uk1LOSim52NrbjBaFmLwgCAIAgKtinF3JxGLD+Vm5oYeZntbMXD2cutsvfqtMNPuqdmehnlfttVeOog4uzYm7DeVbKD+Mz7/iw72cvnbdHp8Uq3PnIV+bXXgtKzGgIAgIHi7ieOgiD3DPK42jjB1c79jRcXNuw3KuoodssLp3ZVdcq1l9SRwaolkhbJPGIpHC5YHZso6Amw8XcdFCxRUsReUTg21lrB2qBIIAgCAICD4j4i9UdE3lGTOTnyvY0xxjd5DiPDfqbNGtyNL3VVcRPnjz0KrLdmORNseHAEEEHUEaghUlp9QBAEBprajlxvlIuGMc4jyaCf2L2Ky0jxvCyeOwY5ilTTz4gyoayOJ1iwBo7aNBYbgBw9o6rrunTwkq3Hmzlq2+cXYnyR6Bw9xBJUYWasgCVsUt7DTPHmsbdjYGy59tKhds7ZN1VrnVvNPo1x+auppJZy0ubKWjK3KMuRp+pKlq6Y1TSj4EdLbK2GZeJbllNIQGqreWxvcNw1xHvAXq5s8ZUvRlxFPXQyyTlpLZA0ZW5dMoK1aymNUkomfS3Ssi3I0ejviaetlqWTlpEZZlyty7lwN++jQvdVRCqMXHv/RHT3SslJPsXlYzWEBQMcbjU1RK2n5cMLHWY7wDO3cG7g51/gBfTWy3V/hYwTllsyWfiJSe3kiOwbjqppKj1TFW22/G5QCL7OOTwvZ5jbXfVWWaSucN9PyKq9TOE9lx6cx4cAQQQRcEG4IOxC5p0DzHij/aKk/Vh/1PXSp/6kvPgYLf+zEUH+08vuP/ANDUl/0l57nkf+2/PYsHHeJiB8B9ckpzdx5cUQlc8WtexBAt56b6XCz6aDkpern3vGDRfPa162Dr4AxET0v5d9QWPcx0kkfLN7AgW3Ng4akk3uo6mGyf5cZ+J7p57odck/WSuYxzmsMjgCQxpALj0ALiAPeVQkm8MufQ8vpaDEvXTX1FBz5B+TaaiJrI+1hc3t087nfbpOVHD4cZ4Xfk+ZgUbeJvlHPhz6FmPEOJjU4Vp5VUd/uBWfg0f/p9GaOLb+j6khwzxUysdJCY3w1EXtxSbgdweo26Dcd1XdQ60nnKfclVcptrGGiUxfFIqWIzzuyRggF1nO1JsNGglVwrlOW2PUsnNQWZHUx4IBGxFx7lAkZIDnxCuZBE6aV2WNgu42JsPc0ElSjFye2PUjKSissrnEFNhskbcQqmNcx7GtEhbJqx/s6NFwextcX6K+p3p8ODKbFU1vn0JV1XTULIILiJj3COJoa43cdhoDYm+57qpRna3Lr3ZY5QrSXwJZVlgQBAcmLwl9PLG0Xc6KRoG13FpA3UoPEk2Rkspo8noOGMWhpZaNkMfKlN33fGXXsBoc+nshdWV+nlNTbeUc2FF8YOCSwy1YNSOocHkhqi2OQR1Ohe03ve1rHXcbd1ktkrdQpQ59DVXHh0bZe0p3o/mxNtO8UMcTouacxflvzMrb2u4aWstuqVDmuI3nBk0ru2PYljJaPW8f8AzNP82fxFl26Pxfn4GnOp8EPW8f8AzNP82fxE26Txfn4DdqfBGEs+POaWmGnsQQdWbH/5F6lpPF+fgM6nwR2+jbB5cOgmbVhsWaQEEvYRYM7g26FV6u2N01s58j3S1yqi1MovA09dzal2Hsjfctz57bZnZLZnDzW7UqrbHisx6d2bpOsuHreP/maf5s/iLJt0fi/PwNedT4Iet4/+Zp/mz+Im3R+L8/AZ1Pgh63j/AOZp/mz+Im3R+L8/AZ1PgiJ4hwfF65gZPTQHKbtc1zA9vex5mx6hW1Waap5jJ+fgVW132rEkjLAcNxyjZyomMdH0bI+Nwb+r4rgeV7JbPSWPL6iqGprWEbKXAMTmxKnrauJgDHMDix7LBjb9A4knxKMrqI0yhB9SSqulapzXQl6Th2objklcWD1dwNnZm3/JBvs3vuOyqd8HplXnn/ZYqZK9z7G7iXDKr8J09ZTwtlbHEWHM9rAC4vBOuugdfQKNVlfBlCTxlntkJ8VTiskdw7TYlQiZjKNkjZJ3yBxnY3ewGlz/AMN/irLZU24bljCx0I1q2vKUc5fiS/4ZxX+zo/8AMsVXDo/X9Czfd+j6nz8MYr/Z0X+ZYnDo/X9Bvu/R9R+GMV/s6L/MsTh0fr+g33fo+pCR0uJjEHYh6kzM6LllnPZa2mt73voFc5UcLh7++ehSldxN+3t4m3ihmJ18BpH0kUQeQcxqGOPhN9Budl5S6Kpb1JvHsJWq2yO3bj4kpDi2KtaG/g6PQAf+JZ0Crdenb/P9Czfd+j6mf4ZxX+zo/wDMsXnDo/X9Bvu/R9Tgx6bFKqnkpjQRtEjbZhUMJGt9r+SsqVEJqW/p7CFjunFx29faRmK4bic9BHQGjY1rBEM4njJOQW2v196shOiNrs3dc9vEqnC6VSr2/U7MVpMRrJaTm0bImQVEchc2djvCCL6X7BQhKmuMsSzlY6Fk42zccx6PxPRVgNgQBAEAQFb4u4OixExmSSRhjDgMmW3ite4cDroFoo1Mqc4XUouojbjL6EngODRUcLaeEHKLm5N3Fx3Lj3/kq7LJWS3SLK61XHbE7p4y5rmhxaSCA4WuD3FwRceYUETZ52fR3U8mWL1+Q3lD2g5spI1u/W4eSb3BtcA6nbd+MhuT2GL8LPa1vL5hVK6KFkT5HSua0Avf7Tj3P9fE7rFOW6TaWDXFNJJvJH8WcNR4hE2KR72Br84yW9qxGuYG+hKsovlTLciF1KtjhmXC/DUOHxGOHMS43c91i5x6bAAAdB7+6XXStlmQqpjVHESZVJaEBhMwuaWhxaSCA4WuDbcXBFx5hECs8HcMTUTpjJVPma9xLWm9tTcudcnxk32Nuut9NN98bUsRxgopqdecyyWlZi8IAgCAIAgCAIAgIzEsBgqJoZ5WXkhN2HMRb3gGx1sfgrIWyhFxXRkJVxk1J9iTVZMIAgCAIAgCAIAgKPxzx6cPmbAyJsjizM67i21zZo0B7H7ls02k40XJvBk1GqVTSxktdBiImp2VLNnxh4Hvbex8xss0oOMnFmmMlKO5EHwFxW7EY5HujbHkc0Wa4uvcX6gK7U6fgtLOSrT3cVN4NfG/F7sPkgY2JsnOzXJcW2sWjoDf2vuXun06tUnnGDy+/htLHUmuJcXFHSy1JF8jdATa7ybNHxJCpprdk1HxLLbFXByZB8B8afhEysdGI3sDSAHZrtNwTqBsQPmFfqdNwcPOclWn1HGzyxg28W8R1VLIxlPRvqGuZcuaHmzrkW8DSPNRophYm5Swe3Wzg1tjkieEPSFJXVTaZ0DYwWvJIeSRlHYhW6jRqqG5PJXRq+LPbjBorvSJUNqpqWGj5xie9vgL3OLWutmLWtNunzUo6KDgpyljPnxIy1clNwjHOCdpuJp/wfNWzUxikjzWifmbcACx8TQbG56dFQ6I8VQjLKZcrpcNzccYK5TekatlZzIsNfIzWzmCVzSRvq1llploqovErMefeUR1c5LKg/PwJ3jnjF+HugayESGUO3cWkFpbYAAG98yo02mVybbxgu1Go4WOWcnHw96QXzVbaOppXQPfo25dcG1wHNc0EA20Pu96nbo1GvfCWUQr1TlPZKOGTnG3Egw+nEwaHvc9rWtJsCTcm5A6AH7lRp6ONPaXX3KqO4x4H4n/AAjA6UtDHteWuaDfoC03I63+4r3UUcGW3OTyi7ixyR/F/G/qFVDA6MOje1rnvzEFrS8tcQANbAXU6NLxYOSfNELtTw5qOOpKYpxAYq2kpGsDm1AkJffUZW3FhsbquFW6uU/DBbKzE4x8SAo+MK+odL6tQskbFK+Mu5wbq09nW6WV0tPVBLdPGVnoUq+yTe2PT2m7ifiytog6R1GwwNLAJDKNS4D7IufaJHwXlOnrs5bufuPbbp15e3l7zZUcTV0VJNVTUbGcsRlo5odma51neze1gQfmvFTVKahGXX2HrtsjBylHp7TbxPxkaWkp6mOMSGfKQ0kjwmPMToOmnzXlOm3zlBvGD22/ZBSSzkyxXi8xUNNVxxh8lQ6JrWFxAzvaSRcC+hBCQ0+62UG+mRK/Fakl1NeKcWzGqdRUNOJ5YxeVznZY2ntfrv3301sUhp47OJZLCfTxPJXS37ILLOjhnip080lHUwmCqjGYtvma5mmrT8R30O+9vLqFGKnB5iyVV26ThJYaICD0hVboX1QoWup2PLXubLqLWvoRfqOivejrUlDfzfsKVqp7d23l7yereLrPoOWwOZWHdxs5oOXoNCfF9yojp+U8vnEud3OOF+YyouJ31Nc+lp42ugi/KzFxsH6+FgAs43036OPTXyVGytTk+b6IRu3WOMVyXcs6zl4QBACUB4BXY7HPV1lRIx0jZWSRxZfs7CN2vYNGnmu7GqUa4RTxjr/JxpWqVk5NZzyL16JsV5lDLTOPihLrf+28Ej/qzfcsOur22qXia9FZurcfA4PQ1iEUUE4kkYwl7CM72tuMvS5VnpCEnJYRHQySi8vuffTIbzUJG34z/VGmg/JPz4jW/mh58Db6asU8MNG06uJkdbew8LB8SXH/AJQvPR1fNzGvs5KBXOHcejjxaKaJjooZAyFzXW0Ba1l9OmZrXfNaLaZOhpvLXMortir00sJ8i6elXig00IpYiRNM03cPsxbGx/4nagdtT2WPRafiS3S6I16y/hx2rqzH0WYNDTRcx0kbqqYXyh7S5se4bYG9+p+A6JrbZTlhL1UNJUoRy+rKhDHO7F6wU1Qynfnmu+QhoLeYLt1B1vY/BbG4KiO+Oen7GVKTvlteC84oZBgs7Zp2TytjfnkY4OBJdcbAdCOiwQx+Ii4rCybJ54DUnllR4Fiq+TC+OuhipxJcwveGuyh/j3b1169Vr1Tr3NODb8TNplZtTUljwO70yEmWiLCLkSZT0uXR2PuUPR/5Z589SWuzmGPPQ5OHI5GY4GYi4yVAaRG+/hzZLtI8IuMpdbbXzU7nF6bNXJdyNSktRizm+xl6U8Ya7EIISC+Onyue1u5c4hzm/wB0N/vFNFW1VKXdjV2J2xj2Rh6Ncaa3FJmNBZFUl5a124cCXsHbYvHyTWVN0JvrE80tn+ZrsywcVULajGYIH+zJRytPxEmo8xv8FRTNw07kuzX8Gi2Klek/BkFgla92I4dSzflqV1RC/wA2hh5ZHkW6fC/VXWRXCnOPSWH9yqEs2Qi+qyjp4OweqnNW6nrXUzRVygtEQku7Q5rlwtoQLeSjfZXHapQzyXfB7TCctzjLHN9iw+l3/wAsf+vH/qVGh/5kX6v/AImWPEKIT0j4D/vIS34llgfms0Z7JqXgy6Ud0GvYeYcISeuy0FM//wBNBVcwdsxLGg+4Fi6V64cZyXdr7mGh73CL7J/Yx4WeaiXDqF2ppZql0g7Fjrs+/Re3eorLF/slj49Typ7nCHhnP8Fi9H7xHiGJQP0mdPnF93MzPOnkA9p/5gs+qWaq5Lpgu0/KycX1yJ3iXiKPlkHlUpEtuh8eh/xGfNEtukee75efmHz1Kx2RR6eGpbhcszZSaQVOWWAANJBLbnPYmxJaLbe9bW4O5Rx62OT/AKMiU1U3nlnmi08c0zZDhUVI7ltcHNhcL+FpbHkPfa2u6y6aTSsc1nx+po1EcutQePAlfRXWMbC+gdGIqmB7uY3q7X2/PoPg3oQq9bFuSszlPp9izSSSi4Yw0XpYjWEAQGqrpxJG6MkgPaWktNjYixseh1XqeHk8aysEfw9w/DQxmKAENc7McxzG9gN+1grLbZWvMiFdUa1iJzYZwlT088tRFnD5Q8PGa7fE7MbC2ljt2Xs75ziovseRpjGTku5D/wD8toO0v+J/JXfj7ir8HV4FJx7FXYtW01PBC5ohcWam5y5xdztBlADAdfNbKq1RVKUn1Mlk3dZGMV0PUZ+F4H1ja92czNtlu7wizSB4beZPvXNV81Xw10Og6Yue99RxHwtT1+Tnh1482UsdlPitf6BKr51Z29xZTGzG7saMf4Mpq17ZJ+YXNYGAh9tASddN9SvatTOpYieWaeFjzI1YJwJSUkzaiESZ2hwGZ9xqLHS3mpWaqyyO2XQ8r01db3RNFf6OaKaV8zxJne5znWfYZibmwsvY6y2KUV2Iy0lcm2ztoODqaGmlpGB/KmN33dc7AaG2mwUJ6icpqb6onGiEYuK6Mij6LaDtL/ifyVv4+4r/AAVXgS+LcI09TyObn/ENyss62nh3019kKqvUThnHctnTGeM9jPFuFYKmojqn5xLHlyuY7L7Lszb6a6ryF84QcF0YlTGUlJ9UZUPC8ENVJWtzmaTNcudceIgmwtpsAPJJXylBVvohGmKm592Y4nwpT1FTHVvziaPLlLXWHhcSLi2u5SF84wcF0YlTGUlN9Udc2CRPqWVhB50bCxpzG2U3vpsfaKgrJKDh2ZJ1xclLuc8vDFO6sbX5Tz221DiAfCW6jYmxt8ApK+ar4fYjwYb9+OZEz+jehe5z3Nku5xcfxrhqTc/VWrW2pYz9CD0tbecE5i+BQ1VP6rKHGIZdA4g+HbUKmFsoS3x6ls64yjtfQkmNsABsAAqyZDYRwvT0s0lRC0iSTNmJcSNXZjYHbVW2XznFRk+SK4UwhJyS5sYZwtTU9TJVxtIlkz5iXEjxuDnWB0GoXs75zgoN8keRphGTklzZrx/hCmrHiWVrhKBYSRuLHW7G2h+K9q1E61hdBZTCby+pv4f4ap6JrmwMsXe05xLnu7XJ6eQ0Ubbp2PMme11Rr/KjCj4Wp4qaSja13JlLi4FxJu4AGx3GwXsr5ympvqgqoqLiujMWcKU4FMLPPqpJiu8m1yDr3Gg3Tjz9b/66nnBhy9nQ2z8NwPqm1tnNnaAMzXFoI28Q2doba9Ldl4rpqHD7Hrqi57+5LqosCAIAgCAIAgPgaN0B9QBAEAQBAEAQBAEAQBAEAQBAEAQBAEAQBAEAQB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  <p:pic>
        <p:nvPicPr>
          <p:cNvPr id="33806" name="Picture 27" descr="http://static.ibnlive.in.com/ibnlive/pix/sitepix/11_2011/aljazeera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550" y="3730625"/>
            <a:ext cx="9032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29" descr="http://www.mbaknol.com/wp-content/uploads/2010/09/times-of-india-logo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4437063"/>
            <a:ext cx="21431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4213" y="260350"/>
            <a:ext cx="76327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8. You can take photos, create videos and send them to friends and family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684213" y="2012950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use your smart phone or tablet to take photos or shoot videos and then send them by email to other people..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your scheme has a scanner, you can make electronic copies of photos which can also be shared by email or printed out.</a:t>
            </a:r>
          </a:p>
        </p:txBody>
      </p:sp>
      <p:pic>
        <p:nvPicPr>
          <p:cNvPr id="34820" name="Picture 9" descr="http://images.pcworld.com/images/article/2011/09/flickr-logo-52212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13350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http://9to5google.files.wordpress.com/2013/03/happy-5th-birthday-youtube-501ecffed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187166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https://h30495.www3.hp.com/sips/Photobucket/imgs/Photobucket_splash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232150"/>
            <a:ext cx="16081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4" descr="http://blog.toggle.com/wp-content/uploads/2011/03/Picasa-Web-Albums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13" y="4160838"/>
            <a:ext cx="98901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6" descr="http://static.uk.groupon-content.net/41/18/129295267184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703638"/>
            <a:ext cx="21796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750" y="188913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9. You can do your banking and pay your bills online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430213" y="1773238"/>
            <a:ext cx="439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do your banking and pay your bills online rather than having to go to the bank. Follow some simple rules and banking online is safe and secure. </a:t>
            </a:r>
          </a:p>
        </p:txBody>
      </p:sp>
      <p:pic>
        <p:nvPicPr>
          <p:cNvPr id="35844" name="Picture 10" descr="http://armsaroundthechild.org/wp-content/uploads/2012/12/paypal_logo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3163888"/>
            <a:ext cx="13843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2" descr="http://www.money.si/images/Natwest-Online-Banking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50" y="2733675"/>
            <a:ext cx="22320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4" descr="http://kalkan.turkishlocalnews.com/portal/images/stories/2010-03/nationwid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838575"/>
            <a:ext cx="25542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6" descr="https://encrypted-tbn1.gstatic.com/images?q=tbn:ANd9GcQsOvKFh9x1oRCrOGVsc0U1hQjBwm7uKRSWzqGgK0q45zdDOhjQA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75" y="3632200"/>
            <a:ext cx="14414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0" descr="http://www.clockwise.coop/Clockwise/media/SiteImages/clockwise-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330700"/>
            <a:ext cx="2343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22" descr="http://www.woodlandtrust.org.uk/en/support-us/company-supporters/corporate-partners/PublishingImages/co-op-blue-in-jp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25" y="1489075"/>
            <a:ext cx="2082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8" descr="http://cdn0.mos.techradar.com/Review%20images/TechRadar/Gadgets/Samsung%20Galaxy%20Tab%2010.1/prshots/main-380-75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150" y="1773238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750" y="188913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10. You can research your family history online</a:t>
            </a:r>
          </a:p>
        </p:txBody>
      </p:sp>
      <p:pic>
        <p:nvPicPr>
          <p:cNvPr id="10" name="Picture 3" descr="Ferndale Court hires (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484313"/>
            <a:ext cx="2109788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84213" y="1546225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There are many websites which can help you to research your family history or family tree, for example by accessing Census information.</a:t>
            </a:r>
          </a:p>
        </p:txBody>
      </p:sp>
      <p:pic>
        <p:nvPicPr>
          <p:cNvPr id="36869" name="Picture 10" descr="http://spatialanalysis.co.uk/wp-content/uploads/2011/10/2011-UK-Cens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92575"/>
            <a:ext cx="15462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 descr="http://newsimg.bbc.co.uk/media/images/45583000/gif/_45583122_fritzl_family_tree_466in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932113"/>
            <a:ext cx="18732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4" descr="http://thegilmours.files.wordpress.com/2008/01/fs-logo-outlin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550" y="3876675"/>
            <a:ext cx="22431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6" descr="http://www.gro.gov.uk/images/IPSlogoWeb_tcm69-63280.gif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3876675"/>
            <a:ext cx="1685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8" descr="http://www.freebmd.org.uk/Stamp.gif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746375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750" y="188913"/>
            <a:ext cx="83534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11. Find help and support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68313" y="981075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can use the internet to find help and support when you need it.</a:t>
            </a:r>
          </a:p>
        </p:txBody>
      </p:sp>
      <p:pic>
        <p:nvPicPr>
          <p:cNvPr id="37892" name="Picture 9" descr="http://www.xtraordinarypeople.com/media/images/help/full/British_Dyslexia_Associ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1" descr="http://skemnews.com/wp-content/uploads/2011/08/cancer-research-uk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1482725"/>
            <a:ext cx="2024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3" descr="http://www.burnham.org.uk/burnham/cab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50" y="1412875"/>
            <a:ext cx="8874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5" descr="http://millspharmacy.co.uk/images/nhsdirect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21431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7" descr="http://diggle-news.com/wp/wp-content/uploads/2012/05/rni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1773238"/>
            <a:ext cx="13684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9" descr="http://www.standupfoundation.com/wp-content/uploads/2013/01/StandUp-Against-Bullying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25" y="981075"/>
            <a:ext cx="18923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1" descr="http://www.broadacresdigital.com/wp-content/uploads/2012/10/MoneySavingExpert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5" y="2708275"/>
            <a:ext cx="2162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3" descr="https://encrypted-tbn1.gstatic.com/images?q=tbn:ANd9GcR8V05B5bY_FvSDzF_xf9syGbUGWLNQao1PNJbrMhEzsY5Dedbd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965700"/>
            <a:ext cx="1381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25" descr="http://twentytwelvecenturyofchallenges.co.uk/wp-content/uploads/2012/04/depression_alliance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75" y="1806575"/>
            <a:ext cx="13160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27" descr="http://www.raf.mod.uk/rafwittering/rafcms/mediafiles/506B7146_1143_EC82_2E1D901942400985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2898775"/>
            <a:ext cx="3168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29" descr="http://1.bp.blogspot.com/-ZHVwV0A5R5U/UAvy6D9xvII/AAAAAAAABRU/7It2Kf-gw8U/s1600/Samaritans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716338"/>
            <a:ext cx="17319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31" descr="http://frenchtribune.com/sites/default/files/victim-support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88" y="287655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33" descr="http://www.abilitynet.org.uk/certificate/HSE/images/logo_large_strap.pn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886200"/>
            <a:ext cx="2743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35" descr="http://www.nitherapy.net/assets/images/cruselogo.gif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0" y="3716338"/>
            <a:ext cx="98901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37" descr="https://encrypted-tbn2.gstatic.com/images?q=tbn:ANd9GcT5A8P98MH1eJgTjN2gSEIA5uGieHoL7OE6-Cy9BaUD4FC03zql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50" y="4530725"/>
            <a:ext cx="1781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26" descr="http://www.nationaldomesticviolencehelpline.org.uk/~/media/Images/N/National-Domestic-Violence-Helpline/content/womaid03.jpg?w=198&amp;h=102&amp;as=1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918075"/>
            <a:ext cx="18859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8" descr="http://salfordstudents.com/files/lgflogo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963" y="5157788"/>
            <a:ext cx="10636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30" descr="http://www.rethink.org/images/c_col/4291_02_-_Rethink_Mental_Illness_logo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48625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8313" y="166688"/>
            <a:ext cx="83534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12. Find friends, build relationships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468313" y="981075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Find and re-connect with friends or even develop new relationships</a:t>
            </a:r>
          </a:p>
        </p:txBody>
      </p:sp>
      <p:pic>
        <p:nvPicPr>
          <p:cNvPr id="38916" name="Picture 36" descr="http://www.assetstorage.co.uk/AssetStorageService.svc/GetImageFriendly/721342984/700/700/0/0/1/80/ResizeBestFit/0/FRU/DFD14F686EC9980292AC884E3C2DCDC0/friends-reunited-logo-2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909638"/>
            <a:ext cx="41116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http://www.bestdatingsitesranking.com/assets/6ee228b7/images/1363702564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1844675"/>
            <a:ext cx="1276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http://www.marketingweek.co.uk/Pictures/web/w/n/o/GransNe_16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138" y="19097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http://www.cornwallsportspartnership.co.uk/images/dr_4e6de49e027bd77a1c5c00daa890419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525" y="2603500"/>
            <a:ext cx="23304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http://www.wiganfareastveterans.co.uk/wpcms/wp-content/themes/WiganFarEastVets/images/links/forcesreunited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3644900"/>
            <a:ext cx="3295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0" descr="Book and Reading Forum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3644900"/>
            <a:ext cx="2286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2" descr="http://news.bbcimg.co.uk/media/images/63428000/jpg/_63428466_reu_facebook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963" y="4597400"/>
            <a:ext cx="14652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63562"/>
          </a:xfrm>
        </p:spPr>
        <p:txBody>
          <a:bodyPr/>
          <a:lstStyle/>
          <a:p>
            <a:pPr algn="ctr" eaLnBrk="1" hangingPunct="1"/>
            <a:r>
              <a:rPr lang="en-GB" smtClean="0"/>
              <a:t>Isn’t everyone using the internet?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2089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Footer Placeholder 8"/>
          <p:cNvSpPr txBox="1">
            <a:spLocks/>
          </p:cNvSpPr>
          <p:nvPr/>
        </p:nvSpPr>
        <p:spPr bwMode="auto">
          <a:xfrm>
            <a:off x="1258888" y="5300663"/>
            <a:ext cx="61928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ea typeface="ＭＳ Ｐゴシック" panose="020B0600070205080204" pitchFamily="34" charset="-128"/>
              </a:rPr>
              <a:t>Data from eurostat. Infographic from We are what we do</a:t>
            </a:r>
            <a:endParaRPr lang="de-DE" sz="12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8313" y="166688"/>
            <a:ext cx="83534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13. Get job skills and find work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468313" y="981075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Build CVs, get job skills, find jobs and develop professional networks</a:t>
            </a:r>
          </a:p>
        </p:txBody>
      </p:sp>
      <p:pic>
        <p:nvPicPr>
          <p:cNvPr id="39940" name="Picture 2" descr="CV Mak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2060575"/>
            <a:ext cx="2105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http://jobs.telegraph.co.uk/getasset/?uiAssetID=d8704fbd-bfab-4ae6-8802-307152b94fd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688" y="2565400"/>
            <a:ext cx="21066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http://www.peterboroughskillsservice.com/wp-content/uploads/2012/04/national-careers-service-logo.b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2781300"/>
            <a:ext cx="21955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 descr="http://www.torfaen.gov.uk/Images/Header-Images/Careers-Advic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782763"/>
            <a:ext cx="1517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portsmouth.gov.uk/images/Apprenticeship_Employers_Badge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060575"/>
            <a:ext cx="28384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startupzz.com/wp-content/uploads/2012/12/Reed-Specialist-Recruitment-2744.gif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357563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8313" y="166688"/>
            <a:ext cx="83534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j-lt"/>
                <a:ea typeface="+mj-ea"/>
                <a:cs typeface="+mj-cs"/>
              </a:rPr>
              <a:t>13. Keeping up with your kids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468313" y="981075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80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Whether it’s keeping up with your kids or grand children, the internet can help you to help them.</a:t>
            </a:r>
          </a:p>
        </p:txBody>
      </p:sp>
      <p:pic>
        <p:nvPicPr>
          <p:cNvPr id="40964" name="Picture 2" descr="http://mfljones.files.wordpress.com/2010/11/bbc_learning_logo_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163638"/>
            <a:ext cx="30130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1.bp.blogspot.com/-fSTJSorayCg/TabyrQEzPkI/AAAAAAAAA3A/mEzRNF9jaEo/s1600/CBeebies+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2060575"/>
            <a:ext cx="1558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https://encrypted-tbn1.gstatic.com/images?q=tbn:ANd9GcR8RRxYdqEgNExjHR4nDrLFjJdM8ndzKZLCpil-1e2kgIVyX92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75" y="1905000"/>
            <a:ext cx="2314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http://www.techweekeurope.co.uk/wp-content/uploads/2012/10/GOV.UK-Logo-BI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141663"/>
            <a:ext cx="16383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www.eauc.org.uk/image_uploads/lc_55mm_rgb_larg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155950"/>
            <a:ext cx="9350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2" descr="https://encrypted-tbn1.gstatic.com/images?q=tbn:ANd9GcQ9Yh8tMjV4sjtcsVwT7ZI_GXcifLsD0d7MkZzGoMSXadqofVk3O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9613" y="2095500"/>
            <a:ext cx="2041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4" descr="http://www.filmclub.org/assets/images/news-and-events/childnetLo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825" y="4365625"/>
            <a:ext cx="3810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6" descr="http://www.vsnw.org.uk/files/safenetwork.bmp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2589213"/>
            <a:ext cx="23145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Confidence?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684213" y="3284538"/>
            <a:ext cx="6840537" cy="2160587"/>
          </a:xfrm>
        </p:spPr>
        <p:txBody>
          <a:bodyPr/>
          <a:lstStyle/>
          <a:p>
            <a:r>
              <a:rPr lang="en-GB" sz="2400" smtClean="0">
                <a:latin typeface="Calibri" panose="020F0502020204030204" pitchFamily="34" charset="0"/>
              </a:rPr>
              <a:t>Non – threatening and inclusive</a:t>
            </a:r>
          </a:p>
          <a:p>
            <a:r>
              <a:rPr lang="en-GB" sz="2400" smtClean="0">
                <a:latin typeface="Calibri" panose="020F0502020204030204" pitchFamily="34" charset="0"/>
              </a:rPr>
              <a:t>Welcoming / familiar surroundings</a:t>
            </a:r>
          </a:p>
          <a:p>
            <a:r>
              <a:rPr lang="en-GB" sz="2400" smtClean="0">
                <a:latin typeface="Calibri" panose="020F0502020204030204" pitchFamily="34" charset="0"/>
              </a:rPr>
              <a:t>Support from “trusted intermediaries”</a:t>
            </a:r>
          </a:p>
          <a:p>
            <a:r>
              <a:rPr lang="en-GB" sz="2400" smtClean="0">
                <a:latin typeface="Calibri" panose="020F0502020204030204" pitchFamily="34" charset="0"/>
              </a:rPr>
              <a:t>Regular access and use</a:t>
            </a:r>
          </a:p>
          <a:p>
            <a:endParaRPr lang="en-GB" smtClean="0"/>
          </a:p>
        </p:txBody>
      </p:sp>
      <p:pic>
        <p:nvPicPr>
          <p:cNvPr id="41988" name="Content Placeholder 4" descr="banner-digitalchamps.gi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6840537" cy="1878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4350" y="1165225"/>
            <a:ext cx="4606925" cy="3178175"/>
          </a:xfrm>
          <a:prstGeom prst="roundRect">
            <a:avLst>
              <a:gd name="adj" fmla="val 7012"/>
            </a:avLst>
          </a:prstGeom>
          <a:solidFill>
            <a:srgbClr val="E4D8A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811213"/>
          </a:xfrm>
        </p:spPr>
        <p:txBody>
          <a:bodyPr/>
          <a:lstStyle/>
          <a:p>
            <a:r>
              <a:rPr lang="en-GB" smtClean="0"/>
              <a:t>Access?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277938"/>
            <a:ext cx="43719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7588" y="2492375"/>
            <a:ext cx="2643187" cy="530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Calibri" pitchFamily="34" charset="0"/>
              </a:rPr>
              <a:t>SmartPhone</a:t>
            </a:r>
            <a:r>
              <a:rPr lang="en-GB" dirty="0">
                <a:latin typeface="Calibri" pitchFamily="34" charset="0"/>
              </a:rPr>
              <a:t> usage Aug 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alibri" pitchFamily="34" charset="0"/>
              </a:rPr>
              <a:t>Source: OFCOM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538" y="1271588"/>
            <a:ext cx="4389437" cy="2911475"/>
            <a:chOff x="1245870" y="3269273"/>
            <a:chExt cx="4389120" cy="2911872"/>
          </a:xfrm>
        </p:grpSpPr>
        <p:pic>
          <p:nvPicPr>
            <p:cNvPr id="4302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870" y="3269273"/>
              <a:ext cx="4389120" cy="22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01460" y="5650848"/>
              <a:ext cx="2698555" cy="5302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>
                  <a:latin typeface="Calibri" pitchFamily="34" charset="0"/>
                </a:rPr>
                <a:t>SmartPhone</a:t>
              </a:r>
              <a:r>
                <a:rPr lang="en-GB" dirty="0">
                  <a:latin typeface="Calibri" pitchFamily="34" charset="0"/>
                </a:rPr>
                <a:t> usage Sept 11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alibri" pitchFamily="34" charset="0"/>
                </a:rPr>
                <a:t>Source: OFCOM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051425" y="1211263"/>
            <a:ext cx="3556000" cy="2949575"/>
            <a:chOff x="5052060" y="1211580"/>
            <a:chExt cx="3554730" cy="2948940"/>
          </a:xfrm>
        </p:grpSpPr>
        <p:pic>
          <p:nvPicPr>
            <p:cNvPr id="43018" name="Picture 2" descr="http://www.jailbreakyourphone.net/wp-content/uploads/2011/07/iphone.png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690" y="1211580"/>
              <a:ext cx="1943100" cy="294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3019" name="Chart 20"/>
            <p:cNvGraphicFramePr>
              <a:graphicFrameLocks/>
            </p:cNvGraphicFramePr>
            <p:nvPr/>
          </p:nvGraphicFramePr>
          <p:xfrm>
            <a:off x="5001260" y="1320800"/>
            <a:ext cx="3576320" cy="2764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2" r:id="rId7" imgW="3578662" imgH="2761727" progId="Excel.Sheet.8">
                    <p:embed/>
                  </p:oleObj>
                </mc:Choice>
                <mc:Fallback>
                  <p:oleObj r:id="rId7" imgW="3578662" imgH="2761727" progId="Excel.Sheet.8">
                    <p:embed/>
                    <p:pic>
                      <p:nvPicPr>
                        <p:cNvPr id="0" name="Chart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1260" y="1320800"/>
                          <a:ext cx="3576320" cy="2764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0" y="6596063"/>
            <a:ext cx="258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1100">
                <a:latin typeface="Calibri" panose="020F0502020204030204" pitchFamily="34" charset="0"/>
                <a:ea typeface="ＭＳ Ｐゴシック" panose="020B0600070205080204" pitchFamily="34" charset="-128"/>
              </a:rPr>
              <a:t>K</a:t>
            </a:r>
          </a:p>
        </p:txBody>
      </p:sp>
      <p:sp>
        <p:nvSpPr>
          <p:cNvPr id="43017" name="TextBox 18"/>
          <p:cNvSpPr txBox="1">
            <a:spLocks noChangeArrowheads="1"/>
          </p:cNvSpPr>
          <p:nvPr/>
        </p:nvSpPr>
        <p:spPr bwMode="auto">
          <a:xfrm>
            <a:off x="5292725" y="3500438"/>
            <a:ext cx="29511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By 2015, </a:t>
            </a:r>
            <a:r>
              <a:rPr lang="en-US" sz="2000">
                <a:latin typeface="Calibri" panose="020F0502020204030204" pitchFamily="34" charset="0"/>
                <a:ea typeface="ＭＳ Ｐゴシック" panose="020B0600070205080204" pitchFamily="34" charset="-128"/>
                <a:hlinkClick r:id="rId9"/>
              </a:rPr>
              <a:t>80% of people</a:t>
            </a:r>
            <a:r>
              <a:rPr 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 accessing the internet will be doing so from mobile devices.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2325" y="381000"/>
            <a:ext cx="95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b="1">
                <a:latin typeface="Calibri Light" panose="020F0302020204030204" pitchFamily="34" charset="0"/>
                <a:ea typeface="ＭＳ Ｐゴシック" panose="020B0600070205080204" pitchFamily="34" charset="-128"/>
              </a:rPr>
              <a:t>Skills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22325" y="715963"/>
            <a:ext cx="1697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b="1">
                <a:latin typeface="Calibri Light" panose="020F0302020204030204" pitchFamily="34" charset="0"/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22325" y="1050925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b="1">
                <a:latin typeface="Calibri Light" panose="020F0302020204030204" pitchFamily="34" charset="0"/>
                <a:ea typeface="ＭＳ Ｐゴシック" panose="020B0600070205080204" pitchFamily="34" charset="-128"/>
              </a:rPr>
              <a:t>Confidence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2325" y="1417638"/>
            <a:ext cx="117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b="1">
                <a:latin typeface="Calibri Light" panose="020F0302020204030204" pitchFamily="34" charset="0"/>
                <a:ea typeface="ＭＳ Ｐゴシック" panose="020B0600070205080204" pitchFamily="34" charset="-128"/>
              </a:rPr>
              <a:t>Access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6638" y="838200"/>
            <a:ext cx="4251325" cy="52387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GB" sz="1400" dirty="0">
                <a:solidFill>
                  <a:srgbClr val="C00000"/>
                </a:solidFill>
                <a:latin typeface="Calibri" pitchFamily="34" charset="0"/>
              </a:rPr>
              <a:t>Empower as well as train – develop skills they needed for the future – not just for today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0925" y="2667000"/>
            <a:ext cx="7315200" cy="30797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GB" sz="1400" dirty="0">
                <a:solidFill>
                  <a:srgbClr val="C00000"/>
                </a:solidFill>
                <a:latin typeface="Calibri" pitchFamily="34" charset="0"/>
              </a:rPr>
              <a:t>Engage and motivate to go online by keeping digital skills relevant and useful to real life needs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6800" y="3717925"/>
            <a:ext cx="7315200" cy="30797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GB" sz="1400" dirty="0">
                <a:solidFill>
                  <a:srgbClr val="C00000"/>
                </a:solidFill>
                <a:latin typeface="Calibri" pitchFamily="34" charset="0"/>
              </a:rPr>
              <a:t>Non - pressurised learning contexts where champions understand needs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6800" y="4283075"/>
            <a:ext cx="7315200" cy="52387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GB" sz="1400" dirty="0">
                <a:solidFill>
                  <a:srgbClr val="C00000"/>
                </a:solidFill>
                <a:latin typeface="Calibri" pitchFamily="34" charset="0"/>
              </a:rPr>
              <a:t>Support from “trusted intermediaries” – Digital Champions </a:t>
            </a:r>
          </a:p>
          <a:p>
            <a:pPr marL="0" lvl="1">
              <a:defRPr/>
            </a:pPr>
            <a:r>
              <a:rPr lang="en-GB" sz="1400" dirty="0">
                <a:solidFill>
                  <a:srgbClr val="C00000"/>
                </a:solidFill>
                <a:latin typeface="Calibri" pitchFamily="34" charset="0"/>
              </a:rPr>
              <a:t>Residents themselves have a role to play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16013" y="5516563"/>
            <a:ext cx="6384925" cy="52387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GB" sz="1400" dirty="0">
                <a:solidFill>
                  <a:srgbClr val="C00000"/>
                </a:solidFill>
                <a:latin typeface="Calibri" pitchFamily="34" charset="0"/>
              </a:rPr>
              <a:t>Smart mobile devices make skills easier to learn</a:t>
            </a:r>
          </a:p>
          <a:p>
            <a:pPr marL="0" lvl="1">
              <a:defRPr/>
            </a:pPr>
            <a:r>
              <a:rPr lang="en-GB" sz="1400" dirty="0">
                <a:solidFill>
                  <a:srgbClr val="C00000"/>
                </a:solidFill>
                <a:latin typeface="Calibri" pitchFamily="34" charset="0"/>
              </a:rPr>
              <a:t>Residents can use their own devices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0174 0.5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7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3333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00174 0.220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1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2" grpId="1"/>
      <p:bldP spid="33" grpId="0"/>
      <p:bldP spid="33" grpId="1"/>
      <p:bldP spid="35" grpId="0"/>
      <p:bldP spid="35" grpId="1"/>
      <p:bldP spid="36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ICT infrastructure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4608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‘The hardware, software, and connectivity solutions necessary to enable the Group to effectively utilise technology across the business.’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altLang="en-US" dirty="0" smtClean="0"/>
              <a:t>11 pilot locations across East Midlands focusing on 4 key target groups: BME communities, older people, sufferers of domestic violence (DV) and homeless.</a:t>
            </a:r>
          </a:p>
          <a:p>
            <a:pPr>
              <a:defRPr/>
            </a:pPr>
            <a:r>
              <a:rPr lang="en-GB" altLang="en-US" dirty="0" smtClean="0"/>
              <a:t>Tablets in each location (android Samsung Tab 2, 10.1, 3G and </a:t>
            </a:r>
            <a:r>
              <a:rPr lang="en-GB" altLang="en-US" dirty="0" err="1" smtClean="0"/>
              <a:t>WiFi</a:t>
            </a:r>
            <a:r>
              <a:rPr lang="en-GB" altLang="en-US" dirty="0" smtClean="0"/>
              <a:t>) – next generation devices; relationship with smart phones, technology mobility. Freedom from Apple &amp; Microsoft. 4 devices into each location for residents to learn from.</a:t>
            </a:r>
          </a:p>
          <a:p>
            <a:pPr>
              <a:defRPr/>
            </a:pPr>
            <a:r>
              <a:rPr lang="en-GB" altLang="en-US" dirty="0" err="1" smtClean="0"/>
              <a:t>Wifi</a:t>
            </a:r>
            <a:r>
              <a:rPr lang="en-GB" altLang="en-US" dirty="0" smtClean="0"/>
              <a:t> into public spaces and 3G for DV.</a:t>
            </a:r>
          </a:p>
          <a:p>
            <a:pPr>
              <a:defRPr/>
            </a:pPr>
            <a:r>
              <a:rPr lang="en-GB" altLang="en-US" dirty="0" smtClean="0"/>
              <a:t>Sat outside of existing ICT infrastructure</a:t>
            </a:r>
          </a:p>
          <a:p>
            <a:pPr>
              <a:defRPr/>
            </a:pPr>
            <a:r>
              <a:rPr lang="en-GB" altLang="en-US" dirty="0" smtClean="0"/>
              <a:t>Apps</a:t>
            </a:r>
            <a:br>
              <a:rPr lang="en-GB" altLang="en-US" dirty="0" smtClean="0"/>
            </a:b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Digital skills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4608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000" dirty="0" smtClean="0"/>
              <a:t>The ability of our staff at all levels to effectively use and deploy technology as part of their everyday work.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sz="2000" dirty="0" smtClean="0"/>
          </a:p>
          <a:p>
            <a:pPr>
              <a:defRPr/>
            </a:pPr>
            <a:r>
              <a:rPr lang="en-GB" altLang="en-US" dirty="0" smtClean="0"/>
              <a:t>20 digital champions trained across the </a:t>
            </a:r>
            <a:r>
              <a:rPr lang="en-GB" altLang="en-US" dirty="0" err="1" smtClean="0"/>
              <a:t>emh</a:t>
            </a:r>
            <a:r>
              <a:rPr lang="en-GB" altLang="en-US" dirty="0" smtClean="0"/>
              <a:t> group, via 2 days training.</a:t>
            </a:r>
          </a:p>
          <a:p>
            <a:pPr>
              <a:defRPr/>
            </a:pPr>
            <a:r>
              <a:rPr lang="en-GB" altLang="en-US" dirty="0" smtClean="0"/>
              <a:t>All champs got their own tablet to ‘play with’</a:t>
            </a:r>
          </a:p>
          <a:p>
            <a:pPr>
              <a:defRPr/>
            </a:pPr>
            <a:r>
              <a:rPr lang="en-GB" altLang="en-US" dirty="0" smtClean="0"/>
              <a:t>Geeks not allowed – good communicators encouraged.</a:t>
            </a:r>
          </a:p>
          <a:p>
            <a:pPr>
              <a:defRPr/>
            </a:pPr>
            <a:r>
              <a:rPr lang="en-GB" altLang="en-US" dirty="0" smtClean="0"/>
              <a:t>Use of VLE to support.</a:t>
            </a:r>
          </a:p>
          <a:p>
            <a:pPr>
              <a:defRPr/>
            </a:pPr>
            <a:r>
              <a:rPr lang="en-GB" altLang="en-US" dirty="0" smtClean="0"/>
              <a:t>Champs ‘buddied up’ to support each other.</a:t>
            </a:r>
          </a:p>
          <a:p>
            <a:pPr>
              <a:defRPr/>
            </a:pPr>
            <a:r>
              <a:rPr lang="en-GB" altLang="en-US" dirty="0" smtClean="0"/>
              <a:t>Valued, empowered and supported.</a:t>
            </a:r>
            <a:br>
              <a:rPr lang="en-GB" altLang="en-US" dirty="0" smtClean="0"/>
            </a:b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Content and delivery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4608513"/>
          </a:xfrm>
        </p:spPr>
        <p:txBody>
          <a:bodyPr/>
          <a:lstStyle/>
          <a:p>
            <a:r>
              <a:rPr lang="en-GB" altLang="en-US" sz="2000" smtClean="0"/>
              <a:t>5 curriculum areas: citizenship; communication; collaboration; social networking; basic skills.</a:t>
            </a:r>
          </a:p>
          <a:p>
            <a:r>
              <a:rPr lang="en-GB" altLang="en-US" sz="2000" smtClean="0"/>
              <a:t>‘What’s the hook’ - 15 reasons to get online.</a:t>
            </a:r>
          </a:p>
          <a:p>
            <a:r>
              <a:rPr lang="en-GB" altLang="en-US" sz="2000" smtClean="0"/>
              <a:t>Heutagogic approach – the learner decides what they want to learn and also decides what success looks and feels like.</a:t>
            </a:r>
          </a:p>
          <a:p>
            <a:r>
              <a:rPr lang="en-GB" altLang="en-US" sz="2000" smtClean="0"/>
              <a:t>Different approaches: 1:1, 1:many; P2P, independent</a:t>
            </a:r>
          </a:p>
          <a:p>
            <a:r>
              <a:rPr lang="en-GB" altLang="en-US" sz="2000" smtClean="0"/>
              <a:t>20 digital champs – 2 days training</a:t>
            </a:r>
          </a:p>
          <a:p>
            <a:r>
              <a:rPr lang="en-GB" altLang="en-US" sz="2000" smtClean="0"/>
              <a:t>Production of learner sheets – less about step 1, 2, 3</a:t>
            </a:r>
          </a:p>
          <a:p>
            <a:r>
              <a:rPr lang="en-GB" altLang="en-US" sz="2000" smtClean="0"/>
              <a:t>‘working safely online’ really important for all groups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Connelly Court – 25 year anniversary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4608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altLang="en-US" smtClean="0"/>
              <a:t>Residents celebrating 25 year anniversary. Local history QR code treasure trail with audio </a:t>
            </a:r>
          </a:p>
        </p:txBody>
      </p:sp>
      <p:pic>
        <p:nvPicPr>
          <p:cNvPr id="50180" name="Picture 5" descr="resident-scanning-QR-code-ques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622">
            <a:off x="455613" y="1393825"/>
            <a:ext cx="31384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residents-take-part-in-QR-code-treasure-tr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335">
            <a:off x="5724525" y="1489075"/>
            <a:ext cx="28511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9" descr="two-chesterfield-local-councillors-have-a-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3420">
            <a:off x="693738" y="3768725"/>
            <a:ext cx="3040062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1" descr="QR-code-question-next-to-history-shee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929">
            <a:off x="3603625" y="302895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Residents Welfare Reform conference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5184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altLang="en-US" smtClean="0"/>
              <a:t>QR code treasure trail about Welfare Reform and Universal Credit.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mtClean="0"/>
              <a:t>Just think what you can do with QR Codes as an inclusion tool?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pic>
        <p:nvPicPr>
          <p:cNvPr id="51204" name="Picture 5" descr="digital-champs-supporting-residents-on-sta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resident-on-QR-code-tr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902">
            <a:off x="3109913" y="1822450"/>
            <a:ext cx="25622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9" descr="resident-on-QR-code-trai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617913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1" descr="julia-supporting-resident-use-tab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30241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87375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en-GB" smtClean="0"/>
              <a:t>So what type of people are going online?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1375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Footer Placeholder 5"/>
          <p:cNvSpPr txBox="1">
            <a:spLocks/>
          </p:cNvSpPr>
          <p:nvPr/>
        </p:nvSpPr>
        <p:spPr bwMode="auto">
          <a:xfrm>
            <a:off x="1619250" y="5589588"/>
            <a:ext cx="6265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>
                <a:ea typeface="ＭＳ Ｐゴシック" panose="020B0600070205080204" pitchFamily="34" charset="-128"/>
              </a:rPr>
              <a:t>Data from eurosta. Infographics from We are what we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Does it make a difference?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4608513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smtClean="0"/>
              <a:t>Baska Read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smtClean="0">
                <a:hlinkClick r:id="rId2"/>
              </a:rPr>
              <a:t>https://www.youtube.com/watch?v=uQKSUr8X3w4</a:t>
            </a:r>
            <a:endParaRPr lang="en-GB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smtClean="0"/>
              <a:t>What can it lead to?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smtClean="0">
                <a:hlinkClick r:id="rId3"/>
              </a:rPr>
              <a:t>Promoting apprenticeships – Apprentice Shake - dubstep style</a:t>
            </a:r>
            <a:endParaRPr lang="en-GB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Lessons learned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4608513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Homeless adults have very chaotic lives and often present with other issues. Small issues can be big issues.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Job search for unemployed a key driver.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Don’t be fooled by young adults having digital skills – but equally don’t ignore their value and how they can help.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Use of QR codes to support language translation – oh and don’t forget google translate!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Working safely online is critical. Young people and DV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No one size fits all model.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Staff digital skills improved.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Don’t ignore the constituency of existing digital learners.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‘The hook’ is a crucial part of engagement.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Infrastructure is crucial – the business must drive the digital agenda.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altLang="en-US" smtClean="0"/>
              <a:t> The numbers game is a false economy – don’t kid yourself – we need digital literacy.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GB" altLang="en-US" smtClean="0"/>
          </a:p>
          <a:p>
            <a:pPr>
              <a:buFont typeface="Arial" panose="020B0604020202020204" pitchFamily="34" charset="0"/>
              <a:buAutoNum type="arabicPeriod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153400" cy="43434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sz="2800" smtClean="0"/>
              <a:t>Discuss: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sz="280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GB" sz="2800" smtClean="0"/>
              <a:t>How do you develop a sustainable and affordable digital inclusion model for your own organisation?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sz="2800" smtClean="0"/>
          </a:p>
          <a:p>
            <a:pPr algn="ctr">
              <a:buFont typeface="Wingdings" panose="05000000000000000000" pitchFamily="2" charset="2"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153400" cy="5048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Want more information?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153400" cy="460851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000" dirty="0" smtClean="0"/>
              <a:t>Contact Chris Swaine, </a:t>
            </a:r>
            <a:r>
              <a:rPr lang="en-US" sz="2000" dirty="0" err="1" smtClean="0"/>
              <a:t>emh</a:t>
            </a:r>
            <a:r>
              <a:rPr lang="en-US" sz="2000" dirty="0" smtClean="0"/>
              <a:t> group on 01530 276 000, email </a:t>
            </a:r>
            <a:r>
              <a:rPr lang="en-US" sz="2000" dirty="0" smtClean="0">
                <a:hlinkClick r:id="rId2"/>
              </a:rPr>
              <a:t>chris.swaine@emha.org</a:t>
            </a:r>
            <a:r>
              <a:rPr lang="en-US" sz="2000" dirty="0" smtClean="0"/>
              <a:t>, mobile: 07919 497 756 or Skype: </a:t>
            </a:r>
            <a:r>
              <a:rPr lang="en-US" sz="2000" dirty="0" err="1" smtClean="0"/>
              <a:t>emhgchris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Susan Easton, NIACE on 07795 227 283, email </a:t>
            </a:r>
            <a:r>
              <a:rPr lang="en-US" sz="2000" dirty="0" smtClean="0">
                <a:hlinkClick r:id="rId3"/>
              </a:rPr>
              <a:t>susan.easton@niace.org.uk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mtClean="0"/>
              <a:t>What’s stopping some people from using the internet?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6088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ooter Placeholder 8"/>
          <p:cNvSpPr txBox="1">
            <a:spLocks/>
          </p:cNvSpPr>
          <p:nvPr/>
        </p:nvSpPr>
        <p:spPr bwMode="auto">
          <a:xfrm>
            <a:off x="827088" y="5516563"/>
            <a:ext cx="70580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ea typeface="ＭＳ Ｐゴシック" panose="020B0600070205080204" pitchFamily="34" charset="-128"/>
              </a:rPr>
              <a:t>Data from eurostat. Infographic from WE are what we do</a:t>
            </a:r>
            <a:endParaRPr lang="de-DE" sz="12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What Not To Do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86200" y="1148677"/>
            <a:ext cx="5547360" cy="57702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" name="Picture 2" descr="What Not To Do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3886200" y="1118197"/>
            <a:ext cx="5547360" cy="577028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8363" y="212725"/>
            <a:ext cx="38592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74638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Education and Life Chances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  <a:ea typeface="ＭＳ Ｐゴシック" panose="020B0600070205080204" pitchFamily="34" charset="-128"/>
              </a:rPr>
              <a:t>Employment and Skills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  <a:ea typeface="ＭＳ Ｐゴシック" panose="020B0600070205080204" pitchFamily="34" charset="-128"/>
              </a:rPr>
              <a:t>Saving Money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  <a:ea typeface="ＭＳ Ｐゴシック" panose="020B0600070205080204" pitchFamily="34" charset="-128"/>
              </a:rPr>
              <a:t>Banking online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  <a:ea typeface="ＭＳ Ｐゴシック" panose="020B0600070205080204" pitchFamily="34" charset="-128"/>
              </a:rPr>
              <a:t>Online services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4238" y="2041525"/>
            <a:ext cx="515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74638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>
                <a:latin typeface="Calibri" panose="020F0502020204030204" pitchFamily="34" charset="0"/>
                <a:ea typeface="ＭＳ Ｐゴシック" panose="020B0600070205080204" pitchFamily="34" charset="-128"/>
              </a:rPr>
              <a:t>“Digital by Default” – Universal Credit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59363" y="2544763"/>
            <a:ext cx="3297237" cy="438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alibri" pitchFamily="34" charset="0"/>
              </a:rPr>
              <a:t>By next year, 20% of the country will: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srgbClr val="C00000"/>
                </a:solidFill>
                <a:latin typeface="Calibri" pitchFamily="34" charset="0"/>
              </a:rPr>
              <a:t>Not be eligible for 90% of jobs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srgbClr val="C00000"/>
                </a:solidFill>
                <a:latin typeface="Calibri" pitchFamily="34" charset="0"/>
              </a:rPr>
              <a:t>Not be able to claim benefit without support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srgbClr val="C00000"/>
                </a:solidFill>
                <a:latin typeface="Calibri" pitchFamily="34" charset="0"/>
              </a:rPr>
              <a:t>Not be able to access majority of information</a:t>
            </a:r>
          </a:p>
          <a:p>
            <a:pPr marL="274638" indent="-274638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srgbClr val="C00000"/>
                </a:solidFill>
                <a:latin typeface="Calibri" pitchFamily="34" charset="0"/>
              </a:rPr>
              <a:t>Be vulnerable to online dangers</a:t>
            </a:r>
          </a:p>
          <a:p>
            <a:pPr indent="274638">
              <a:buFont typeface="Arial" pitchFamily="34" charset="0"/>
              <a:buChar char="•"/>
              <a:defRPr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11271" name="TextBox 62"/>
          <p:cNvSpPr txBox="1">
            <a:spLocks noChangeArrowheads="1"/>
          </p:cNvSpPr>
          <p:nvPr/>
        </p:nvSpPr>
        <p:spPr bwMode="auto">
          <a:xfrm>
            <a:off x="755650" y="3068638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4.1 million of the 8.7 million adults who have never been online live in social housing</a:t>
            </a:r>
            <a:endParaRPr lang="en-GB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8" grpId="1"/>
      <p:bldP spid="8" grpId="2"/>
      <p:bldP spid="8" grpId="3"/>
      <p:bldP spid="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2325" y="381000"/>
            <a:ext cx="95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b="1">
                <a:latin typeface="Calibri Light" panose="020F0302020204030204" pitchFamily="34" charset="0"/>
                <a:ea typeface="ＭＳ Ｐゴシック" panose="020B0600070205080204" pitchFamily="34" charset="-128"/>
              </a:rPr>
              <a:t>Skills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22325" y="715963"/>
            <a:ext cx="1697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b="1">
                <a:latin typeface="Calibri Light" panose="020F0302020204030204" pitchFamily="34" charset="0"/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22325" y="1050925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b="1">
                <a:latin typeface="Calibri Light" panose="020F0302020204030204" pitchFamily="34" charset="0"/>
                <a:ea typeface="ＭＳ Ｐゴシック" panose="020B0600070205080204" pitchFamily="34" charset="-128"/>
              </a:rPr>
              <a:t>Confidence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2325" y="1417638"/>
            <a:ext cx="117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2B2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GB" b="1">
                <a:latin typeface="Calibri Light" panose="020F0302020204030204" pitchFamily="34" charset="0"/>
                <a:ea typeface="ＭＳ Ｐゴシック" panose="020B0600070205080204" pitchFamily="34" charset="-128"/>
              </a:rPr>
              <a:t>Access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0174 0.5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7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3333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00174 0.220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2" grpId="1"/>
      <p:bldP spid="33" grpId="0"/>
      <p:bldP spid="33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ating My Own Word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1951038"/>
            <a:ext cx="31654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228600" y="2758440"/>
            <a:ext cx="4282440" cy="3048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  <a:latin typeface="Calibri Ligh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039" y="2971800"/>
            <a:ext cx="3219001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21FF3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 Light" pitchFamily="34" charset="0"/>
              </a:rPr>
              <a:t>Word Process...</a:t>
            </a:r>
          </a:p>
          <a:p>
            <a:pPr>
              <a:defRPr/>
            </a:pPr>
            <a:endParaRPr lang="en-GB" b="1" dirty="0">
              <a:solidFill>
                <a:srgbClr val="21FF3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libri Light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21FF3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 Light" pitchFamily="34" charset="0"/>
              </a:rPr>
              <a:t>Spreadsheets...</a:t>
            </a:r>
          </a:p>
          <a:p>
            <a:pPr>
              <a:defRPr/>
            </a:pPr>
            <a:endParaRPr lang="en-GB" b="1" dirty="0">
              <a:solidFill>
                <a:srgbClr val="21FF3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libri Light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21FF3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 Light" pitchFamily="34" charset="0"/>
              </a:rPr>
              <a:t>Data Input.....</a:t>
            </a:r>
          </a:p>
          <a:p>
            <a:pPr>
              <a:defRPr/>
            </a:pPr>
            <a:endParaRPr lang="en-GB" b="1" dirty="0">
              <a:solidFill>
                <a:srgbClr val="21FF3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libri Light" pitchFamily="34" charset="0"/>
            </a:endParaRPr>
          </a:p>
          <a:p>
            <a:pPr>
              <a:defRPr/>
            </a:pPr>
            <a:endParaRPr lang="en-GB" b="1" dirty="0">
              <a:solidFill>
                <a:srgbClr val="21FF3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1536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Skills?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7506010">
            <a:off x="4650426" y="1814888"/>
            <a:ext cx="1911072" cy="1896209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6577809"/>
              </a:avLst>
            </a:prstTxWarp>
            <a:spAutoFit/>
            <a:scene3d>
              <a:camera prst="orthographicFront"/>
              <a:lightRig rig="sunrise" dir="t"/>
            </a:scene3d>
          </a:bodyPr>
          <a:lstStyle/>
          <a:p>
            <a:pPr>
              <a:defRPr/>
            </a:pPr>
            <a:r>
              <a:rPr lang="en-GB" dirty="0">
                <a:solidFill>
                  <a:schemeClr val="accent6"/>
                </a:solidFill>
                <a:latin typeface="Calibri Light" pitchFamily="34" charset="0"/>
              </a:rPr>
              <a:t>meeting new people</a:t>
            </a:r>
          </a:p>
        </p:txBody>
      </p:sp>
      <p:sp>
        <p:nvSpPr>
          <p:cNvPr id="14" name="TextBox 13"/>
          <p:cNvSpPr txBox="1"/>
          <p:nvPr/>
        </p:nvSpPr>
        <p:spPr>
          <a:xfrm rot="17971722">
            <a:off x="4757104" y="1739975"/>
            <a:ext cx="1911072" cy="1896209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6577809"/>
              </a:avLst>
            </a:prstTxWarp>
            <a:spAutoFit/>
            <a:scene3d>
              <a:camera prst="orthographicFront"/>
              <a:lightRig rig="sunrise" dir="t"/>
            </a:scene3d>
          </a:bodyPr>
          <a:lstStyle/>
          <a:p>
            <a:pPr>
              <a:defRPr/>
            </a:pPr>
            <a:r>
              <a:rPr lang="en-GB" dirty="0">
                <a:solidFill>
                  <a:schemeClr val="accent6"/>
                </a:solidFill>
                <a:latin typeface="Calibri Light" pitchFamily="34" charset="0"/>
              </a:rPr>
              <a:t>getting information</a:t>
            </a:r>
          </a:p>
        </p:txBody>
      </p:sp>
      <p:sp>
        <p:nvSpPr>
          <p:cNvPr id="12" name="TextBox 11"/>
          <p:cNvSpPr txBox="1"/>
          <p:nvPr/>
        </p:nvSpPr>
        <p:spPr>
          <a:xfrm rot="17971722">
            <a:off x="4650423" y="1709494"/>
            <a:ext cx="1911072" cy="1896209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6577809"/>
              </a:avLst>
            </a:prstTxWarp>
            <a:spAutoFit/>
            <a:scene3d>
              <a:camera prst="orthographicFront"/>
              <a:lightRig rig="sunrise" dir="t"/>
            </a:scene3d>
          </a:bodyPr>
          <a:lstStyle/>
          <a:p>
            <a:pPr>
              <a:defRPr/>
            </a:pPr>
            <a:r>
              <a:rPr lang="en-GB" dirty="0">
                <a:solidFill>
                  <a:schemeClr val="accent6"/>
                </a:solidFill>
                <a:latin typeface="Calibri Light" pitchFamily="34" charset="0"/>
              </a:rPr>
              <a:t>listening to music</a:t>
            </a:r>
          </a:p>
        </p:txBody>
      </p:sp>
      <p:sp>
        <p:nvSpPr>
          <p:cNvPr id="13" name="TextBox 12"/>
          <p:cNvSpPr txBox="1"/>
          <p:nvPr/>
        </p:nvSpPr>
        <p:spPr>
          <a:xfrm rot="19080884">
            <a:off x="4818065" y="1587575"/>
            <a:ext cx="1911072" cy="1896209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6577809"/>
              </a:avLst>
            </a:prstTxWarp>
            <a:spAutoFit/>
            <a:scene3d>
              <a:camera prst="orthographicFront"/>
              <a:lightRig rig="sunrise" dir="t"/>
            </a:scene3d>
          </a:bodyPr>
          <a:lstStyle/>
          <a:p>
            <a:pPr>
              <a:defRPr/>
            </a:pPr>
            <a:r>
              <a:rPr lang="en-GB" dirty="0">
                <a:solidFill>
                  <a:schemeClr val="accent6"/>
                </a:solidFill>
                <a:latin typeface="Calibri Light" pitchFamily="34" charset="0"/>
              </a:rPr>
              <a:t>buying things</a:t>
            </a:r>
          </a:p>
        </p:txBody>
      </p:sp>
      <p:pic>
        <p:nvPicPr>
          <p:cNvPr id="17414" name="Picture 2" descr="Ide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525" y="171450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926013" y="1874838"/>
            <a:ext cx="1347787" cy="1347787"/>
            <a:chOff x="2761615" y="4991735"/>
            <a:chExt cx="1348105" cy="1348105"/>
          </a:xfrm>
        </p:grpSpPr>
        <p:sp>
          <p:nvSpPr>
            <p:cNvPr id="16" name="Oval 15"/>
            <p:cNvSpPr/>
            <p:nvPr/>
          </p:nvSpPr>
          <p:spPr>
            <a:xfrm>
              <a:off x="2773680" y="5059680"/>
              <a:ext cx="1325880" cy="123444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0420" name="Picture 4" descr="02 Basket ico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615" y="4991735"/>
              <a:ext cx="1348105" cy="134810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922838" y="1935163"/>
            <a:ext cx="1325562" cy="1249362"/>
            <a:chOff x="594360" y="1325880"/>
            <a:chExt cx="1325880" cy="1249680"/>
          </a:xfrm>
        </p:grpSpPr>
        <p:sp>
          <p:nvSpPr>
            <p:cNvPr id="25" name="Oval 24"/>
            <p:cNvSpPr/>
            <p:nvPr/>
          </p:nvSpPr>
          <p:spPr>
            <a:xfrm>
              <a:off x="594360" y="1332865"/>
              <a:ext cx="1325880" cy="123444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0426" name="Picture 10" descr="google icon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55" y="1325880"/>
              <a:ext cx="1249680" cy="1249680"/>
            </a:xfrm>
            <a:prstGeom prst="ellipse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grpSp>
        <p:nvGrpSpPr>
          <p:cNvPr id="4" name="Group 7"/>
          <p:cNvGrpSpPr/>
          <p:nvPr/>
        </p:nvGrpSpPr>
        <p:grpSpPr>
          <a:xfrm>
            <a:off x="4937760" y="1955801"/>
            <a:ext cx="1325880" cy="1244600"/>
            <a:chOff x="4282440" y="1849121"/>
            <a:chExt cx="1325880" cy="1244600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4282440" y="1859280"/>
              <a:ext cx="1325880" cy="123444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" name="Picture 2" descr="social facebook button blue ico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921" y="1849121"/>
              <a:ext cx="1244600" cy="12446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06963" y="1997075"/>
            <a:ext cx="1325562" cy="1233488"/>
            <a:chOff x="1143000" y="5212080"/>
            <a:chExt cx="1325880" cy="1234440"/>
          </a:xfrm>
        </p:grpSpPr>
        <p:sp>
          <p:nvSpPr>
            <p:cNvPr id="21" name="Oval 20"/>
            <p:cNvSpPr/>
            <p:nvPr/>
          </p:nvSpPr>
          <p:spPr>
            <a:xfrm>
              <a:off x="1143000" y="5212080"/>
              <a:ext cx="1325880" cy="123444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0424" name="Picture 8" descr="Button Play icon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135" y="5220335"/>
              <a:ext cx="1210945" cy="121094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pic>
        <p:nvPicPr>
          <p:cNvPr id="17419" name="Picture 4" descr="Eating My Own Word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1951038"/>
            <a:ext cx="31654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Skills?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7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9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MH">
  <a:themeElements>
    <a:clrScheme name="EM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EMH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EM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EMH</Template>
  <TotalTime>2765</TotalTime>
  <Words>1733</Words>
  <Application>Microsoft Office PowerPoint</Application>
  <PresentationFormat>On-screen Show (4:3)</PresentationFormat>
  <Paragraphs>278</Paragraphs>
  <Slides>43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ＭＳ Ｐゴシック</vt:lpstr>
      <vt:lpstr>Osaka</vt:lpstr>
      <vt:lpstr>Wingdings</vt:lpstr>
      <vt:lpstr>Calibri</vt:lpstr>
      <vt:lpstr>Calibri Light</vt:lpstr>
      <vt:lpstr>Times New Roman</vt:lpstr>
      <vt:lpstr>EMH</vt:lpstr>
      <vt:lpstr>Microsoft Office Excel 97-2003 Worksheet</vt:lpstr>
      <vt:lpstr> Digital Inclusion, Welfare Reform and Universal Credit  What’s the hook?   </vt:lpstr>
      <vt:lpstr>Setting the scene</vt:lpstr>
      <vt:lpstr>Isn’t everyone using the internet?</vt:lpstr>
      <vt:lpstr>So what type of people are going online? </vt:lpstr>
      <vt:lpstr>What’s stopping some people from using the internet?</vt:lpstr>
      <vt:lpstr>PowerPoint Presentation</vt:lpstr>
      <vt:lpstr>PowerPoint Presentation</vt:lpstr>
      <vt:lpstr>Skills?</vt:lpstr>
      <vt:lpstr>Skills?</vt:lpstr>
      <vt:lpstr>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E.U. DLit Champion resources </vt:lpstr>
      <vt:lpstr>Motivation– what’s the hook?  13 reasons to get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Confidence?</vt:lpstr>
      <vt:lpstr>Access?</vt:lpstr>
      <vt:lpstr>PowerPoint Presentation</vt:lpstr>
      <vt:lpstr>ICT infrastructure</vt:lpstr>
      <vt:lpstr>Digital skills</vt:lpstr>
      <vt:lpstr>Content and delivery</vt:lpstr>
      <vt:lpstr>Connelly Court – 25 year anniversary</vt:lpstr>
      <vt:lpstr>Residents Welfare Reform conference</vt:lpstr>
      <vt:lpstr>Does it make a difference?</vt:lpstr>
      <vt:lpstr>Lessons learned</vt:lpstr>
      <vt:lpstr>PowerPoint Presentation</vt:lpstr>
      <vt:lpstr>Want more information?</vt:lpstr>
    </vt:vector>
  </TitlesOfParts>
  <Company>The Bridge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Group</dc:title>
  <dc:creator>k.james</dc:creator>
  <cp:lastModifiedBy>Alastair Tweedie</cp:lastModifiedBy>
  <cp:revision>393</cp:revision>
  <cp:lastPrinted>2013-03-19T12:17:30Z</cp:lastPrinted>
  <dcterms:created xsi:type="dcterms:W3CDTF">2009-03-16T14:38:34Z</dcterms:created>
  <dcterms:modified xsi:type="dcterms:W3CDTF">2014-03-04T10:11:24Z</dcterms:modified>
</cp:coreProperties>
</file>