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56" r:id="rId2"/>
    <p:sldMasterId id="2147483650" r:id="rId3"/>
    <p:sldMasterId id="2147483658" r:id="rId4"/>
    <p:sldMasterId id="2147483661" r:id="rId5"/>
    <p:sldMasterId id="2147483678" r:id="rId6"/>
    <p:sldMasterId id="2147483681" r:id="rId7"/>
  </p:sldMasterIdLst>
  <p:notesMasterIdLst>
    <p:notesMasterId r:id="rId49"/>
  </p:notesMasterIdLst>
  <p:handoutMasterIdLst>
    <p:handoutMasterId r:id="rId50"/>
  </p:handoutMasterIdLst>
  <p:sldIdLst>
    <p:sldId id="256" r:id="rId8"/>
    <p:sldId id="512" r:id="rId9"/>
    <p:sldId id="513" r:id="rId10"/>
    <p:sldId id="507" r:id="rId11"/>
    <p:sldId id="504" r:id="rId12"/>
    <p:sldId id="506" r:id="rId13"/>
    <p:sldId id="527" r:id="rId14"/>
    <p:sldId id="505" r:id="rId15"/>
    <p:sldId id="508" r:id="rId16"/>
    <p:sldId id="502" r:id="rId17"/>
    <p:sldId id="524" r:id="rId18"/>
    <p:sldId id="493" r:id="rId19"/>
    <p:sldId id="494" r:id="rId20"/>
    <p:sldId id="509" r:id="rId21"/>
    <p:sldId id="517" r:id="rId22"/>
    <p:sldId id="518" r:id="rId23"/>
    <p:sldId id="519" r:id="rId24"/>
    <p:sldId id="520" r:id="rId25"/>
    <p:sldId id="521" r:id="rId26"/>
    <p:sldId id="522" r:id="rId27"/>
    <p:sldId id="525" r:id="rId28"/>
    <p:sldId id="438" r:id="rId29"/>
    <p:sldId id="514" r:id="rId30"/>
    <p:sldId id="516" r:id="rId31"/>
    <p:sldId id="534" r:id="rId32"/>
    <p:sldId id="537" r:id="rId33"/>
    <p:sldId id="538" r:id="rId34"/>
    <p:sldId id="536" r:id="rId35"/>
    <p:sldId id="535" r:id="rId36"/>
    <p:sldId id="540" r:id="rId37"/>
    <p:sldId id="531" r:id="rId38"/>
    <p:sldId id="532" r:id="rId39"/>
    <p:sldId id="541" r:id="rId40"/>
    <p:sldId id="542" r:id="rId41"/>
    <p:sldId id="543" r:id="rId42"/>
    <p:sldId id="539" r:id="rId43"/>
    <p:sldId id="529" r:id="rId44"/>
    <p:sldId id="530" r:id="rId45"/>
    <p:sldId id="544" r:id="rId46"/>
    <p:sldId id="545" r:id="rId47"/>
    <p:sldId id="546" r:id="rId48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FFCC"/>
    <a:srgbClr val="CC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6" autoAdjust="0"/>
    <p:restoredTop sz="71095" autoAdjust="0"/>
  </p:normalViewPr>
  <p:slideViewPr>
    <p:cSldViewPr snapToGrid="0" snapToObjects="1" showGuides="1">
      <p:cViewPr varScale="1">
        <p:scale>
          <a:sx n="49" d="100"/>
          <a:sy n="49" d="100"/>
        </p:scale>
        <p:origin x="2076" y="48"/>
      </p:cViewPr>
      <p:guideLst>
        <p:guide orient="horz" pos="4086"/>
        <p:guide pos="3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1272" y="-102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408" cy="50133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148" y="0"/>
            <a:ext cx="2985408" cy="50133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B1860E3-1004-4719-BFFA-6C6602FB939F}" type="datetimeFigureOut">
              <a:rPr lang="en-GB" smtClean="0"/>
              <a:t>03/03/2014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7363"/>
            <a:ext cx="2985408" cy="50133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148" y="9517363"/>
            <a:ext cx="2985408" cy="50133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34D53A4-BBED-47D5-A2BE-C218E81F9C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198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1643097-93E9-4D5B-BE01-04154C63C21A}" type="datetimeFigureOut">
              <a:rPr lang="en-GB" smtClean="0"/>
              <a:t>03/03/2014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DECA982-503B-40C9-B053-E9538A40E4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79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549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21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21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21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21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32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33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34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35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36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211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37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38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39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40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41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21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982-503B-40C9-B053-E9538A40E4BB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14000"/>
            <a:ext cx="7613400" cy="362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1600200"/>
            <a:ext cx="6622800" cy="457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b="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502928"/>
            <a:ext cx="3815976" cy="288925"/>
          </a:xfrm>
          <a:prstGeom prst="rect">
            <a:avLst/>
          </a:prstGeom>
        </p:spPr>
        <p:txBody>
          <a:bodyPr lIns="0"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GB" sz="1000" b="0" i="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Location, footer or speaker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etc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791200"/>
            <a:ext cx="3816226" cy="301625"/>
          </a:xfrm>
          <a:prstGeom prst="rect">
            <a:avLst/>
          </a:prstGeom>
        </p:spPr>
        <p:txBody>
          <a:bodyPr lIns="0"/>
          <a:lstStyle>
            <a:lvl1pPr marL="342900" indent="-342900">
              <a:buNone/>
              <a:defRPr lang="en-GB" sz="1000" b="0" i="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lvl="0" indent="0" algn="l" defTabSz="457200" rtl="0" eaLnBrk="1" latinLnBrk="0" hangingPunct="1">
              <a:spcBef>
                <a:spcPct val="0"/>
              </a:spcBef>
            </a:pPr>
            <a:r>
              <a:rPr lang="en-GB" dirty="0" smtClean="0"/>
              <a:t>Tuesday, 18 October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88640"/>
            <a:ext cx="5479800" cy="411162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980728"/>
            <a:ext cx="4946400" cy="4886673"/>
          </a:xfrm>
          <a:prstGeom prst="rect">
            <a:avLst/>
          </a:prstGeom>
        </p:spPr>
        <p:txBody>
          <a:bodyPr lIns="0" tIns="0" rIns="0" bIns="0"/>
          <a:lstStyle>
            <a:lvl1pPr>
              <a:tabLst>
                <a:tab pos="271463" algn="l"/>
              </a:tabLst>
              <a:defRPr sz="2000">
                <a:latin typeface="Arial" pitchFamily="34" charset="0"/>
                <a:cs typeface="Arial" pitchFamily="34" charset="0"/>
              </a:defRPr>
            </a:lvl1pPr>
            <a:lvl2pPr>
              <a:tabLst>
                <a:tab pos="271463" algn="l"/>
                <a:tab pos="541338" algn="l"/>
              </a:tabLst>
              <a:defRPr sz="2000">
                <a:latin typeface="Arial" pitchFamily="34" charset="0"/>
                <a:cs typeface="Arial" pitchFamily="34" charset="0"/>
              </a:defRPr>
            </a:lvl2pPr>
            <a:lvl3pPr>
              <a:tabLst>
                <a:tab pos="271463" algn="l"/>
                <a:tab pos="541338" algn="l"/>
              </a:tabLst>
              <a:defRPr sz="2000">
                <a:latin typeface="Arial" pitchFamily="34" charset="0"/>
                <a:cs typeface="Arial" pitchFamily="34" charset="0"/>
              </a:defRPr>
            </a:lvl3pPr>
            <a:lvl4pPr>
              <a:tabLst>
                <a:tab pos="271463" algn="l"/>
                <a:tab pos="541338" algn="l"/>
              </a:tabLst>
              <a:defRPr sz="2000">
                <a:latin typeface="Arial" pitchFamily="34" charset="0"/>
                <a:cs typeface="Arial" pitchFamily="34" charset="0"/>
              </a:defRPr>
            </a:lvl4pPr>
            <a:lvl5pPr>
              <a:tabLst>
                <a:tab pos="271463" algn="l"/>
                <a:tab pos="541338" algn="l"/>
              </a:tabLst>
              <a:defRPr sz="2000">
                <a:latin typeface="Arial" pitchFamily="34" charset="0"/>
                <a:cs typeface="Arial" pitchFamily="34" charset="0"/>
              </a:defRPr>
            </a:lvl5pPr>
            <a:lvl6pPr marL="541338" indent="-269875">
              <a:defRPr sz="1800">
                <a:latin typeface="Arial" pitchFamily="34" charset="0"/>
                <a:cs typeface="Arial" pitchFamily="34" charset="0"/>
              </a:defRPr>
            </a:lvl6pPr>
            <a:lvl7pPr marL="801688" indent="-260350">
              <a:defRPr sz="1800">
                <a:latin typeface="Arial" pitchFamily="34" charset="0"/>
                <a:cs typeface="Arial" pitchFamily="34" charset="0"/>
              </a:defRPr>
            </a:lvl7pPr>
            <a:lvl8pPr marL="1162050" indent="-360363">
              <a:defRPr sz="1800">
                <a:latin typeface="Arial" pitchFamily="34" charset="0"/>
                <a:cs typeface="Arial" pitchFamily="34" charset="0"/>
              </a:defRPr>
            </a:lvl8pPr>
            <a:lvl9pPr marL="1524000" indent="-361950"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lvl="1"/>
            <a:r>
              <a:rPr lang="en-GB" dirty="0" smtClean="0"/>
              <a:t>Click to edit Master text styles</a:t>
            </a:r>
          </a:p>
          <a:p>
            <a:pPr lvl="5"/>
            <a:r>
              <a:rPr lang="en-GB" dirty="0" smtClean="0"/>
              <a:t>Second level</a:t>
            </a:r>
          </a:p>
          <a:p>
            <a:pPr lvl="6"/>
            <a:r>
              <a:rPr lang="en-GB" dirty="0" smtClean="0"/>
              <a:t>Third level</a:t>
            </a:r>
          </a:p>
          <a:p>
            <a:pPr lvl="7"/>
            <a:r>
              <a:rPr lang="en-GB" dirty="0" smtClean="0"/>
              <a:t>Fourth level</a:t>
            </a:r>
          </a:p>
          <a:p>
            <a:pPr lvl="8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/>
          </p:nvPr>
        </p:nvSpPr>
        <p:spPr>
          <a:xfrm>
            <a:off x="538163" y="462240"/>
            <a:ext cx="5562600" cy="457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="0" i="0">
                <a:solidFill>
                  <a:srgbClr val="CCDC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759450" y="980727"/>
            <a:ext cx="3009900" cy="4886673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33775" y="6310922"/>
            <a:ext cx="1974850" cy="230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796136" y="6310922"/>
            <a:ext cx="2966864" cy="229942"/>
          </a:xfrm>
          <a:prstGeom prst="rect">
            <a:avLst/>
          </a:prstGeo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17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14000"/>
            <a:ext cx="7613400" cy="362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1600200"/>
            <a:ext cx="6622800" cy="457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b="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502928"/>
            <a:ext cx="3815976" cy="288925"/>
          </a:xfrm>
          <a:prstGeom prst="rect">
            <a:avLst/>
          </a:prstGeom>
        </p:spPr>
        <p:txBody>
          <a:bodyPr lIns="0"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GB" sz="1000" b="0" i="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Location, footer or speaker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etc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791200"/>
            <a:ext cx="3816226" cy="301625"/>
          </a:xfrm>
          <a:prstGeom prst="rect">
            <a:avLst/>
          </a:prstGeom>
        </p:spPr>
        <p:txBody>
          <a:bodyPr lIns="0"/>
          <a:lstStyle>
            <a:lvl1pPr marL="342900" indent="-342900">
              <a:buNone/>
              <a:defRPr lang="en-GB" sz="1000" b="0" i="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lvl="0" indent="0" algn="l" defTabSz="457200" rtl="0" eaLnBrk="1" latinLnBrk="0" hangingPunct="1">
              <a:spcBef>
                <a:spcPct val="0"/>
              </a:spcBef>
            </a:pPr>
            <a:r>
              <a:rPr lang="en-GB" dirty="0" smtClean="0"/>
              <a:t>Tuesday, 18 October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82709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162" y="188640"/>
            <a:ext cx="7081837" cy="5365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163" y="462241"/>
            <a:ext cx="7081837" cy="45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533775" y="6291141"/>
            <a:ext cx="1974850" cy="24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Date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867400" y="6282933"/>
            <a:ext cx="2924175" cy="3413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Location, footer or speaker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  <a:prstGeom prst="rect">
            <a:avLst/>
          </a:prstGeom>
        </p:spPr>
        <p:txBody>
          <a:bodyPr lIns="0" tIns="0" rIns="0" bIns="0"/>
          <a:lstStyle>
            <a:lvl1pPr>
              <a:tabLst>
                <a:tab pos="271463" algn="l"/>
              </a:tabLst>
              <a:defRPr sz="2000">
                <a:latin typeface="Arial" pitchFamily="34" charset="0"/>
                <a:cs typeface="Arial" pitchFamily="34" charset="0"/>
              </a:defRPr>
            </a:lvl1pPr>
            <a:lvl2pPr>
              <a:tabLst>
                <a:tab pos="271463" algn="l"/>
                <a:tab pos="541338" algn="l"/>
              </a:tabLst>
              <a:defRPr sz="2000">
                <a:latin typeface="Arial" pitchFamily="34" charset="0"/>
                <a:cs typeface="Arial" pitchFamily="34" charset="0"/>
              </a:defRPr>
            </a:lvl2pPr>
            <a:lvl3pPr>
              <a:tabLst>
                <a:tab pos="271463" algn="l"/>
                <a:tab pos="541338" algn="l"/>
              </a:tabLst>
              <a:defRPr sz="2000">
                <a:latin typeface="Arial" pitchFamily="34" charset="0"/>
                <a:cs typeface="Arial" pitchFamily="34" charset="0"/>
              </a:defRPr>
            </a:lvl3pPr>
            <a:lvl4pPr>
              <a:tabLst>
                <a:tab pos="271463" algn="l"/>
                <a:tab pos="541338" algn="l"/>
              </a:tabLst>
              <a:defRPr sz="2000">
                <a:latin typeface="Arial" pitchFamily="34" charset="0"/>
                <a:cs typeface="Arial" pitchFamily="34" charset="0"/>
              </a:defRPr>
            </a:lvl4pPr>
            <a:lvl5pPr>
              <a:tabLst>
                <a:tab pos="271463" algn="l"/>
                <a:tab pos="541338" algn="l"/>
              </a:tabLst>
              <a:defRPr sz="2000">
                <a:latin typeface="Arial" pitchFamily="34" charset="0"/>
                <a:cs typeface="Arial" pitchFamily="34" charset="0"/>
              </a:defRPr>
            </a:lvl5pPr>
            <a:lvl6pPr marL="541338" indent="-269875">
              <a:defRPr sz="1800">
                <a:latin typeface="Arial" pitchFamily="34" charset="0"/>
                <a:cs typeface="Arial" pitchFamily="34" charset="0"/>
              </a:defRPr>
            </a:lvl6pPr>
            <a:lvl7pPr marL="801688" indent="-260350">
              <a:defRPr sz="1800">
                <a:latin typeface="Arial" pitchFamily="34" charset="0"/>
                <a:cs typeface="Arial" pitchFamily="34" charset="0"/>
              </a:defRPr>
            </a:lvl7pPr>
            <a:lvl8pPr marL="1162050" indent="-360363">
              <a:defRPr sz="1800">
                <a:latin typeface="Arial" pitchFamily="34" charset="0"/>
                <a:cs typeface="Arial" pitchFamily="34" charset="0"/>
              </a:defRPr>
            </a:lvl8pPr>
            <a:lvl9pPr marL="1524000" indent="-361950"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lvl="1"/>
            <a:r>
              <a:rPr lang="en-GB" dirty="0" smtClean="0"/>
              <a:t>Click to edit Master text styles</a:t>
            </a:r>
          </a:p>
          <a:p>
            <a:pPr lvl="5"/>
            <a:r>
              <a:rPr lang="en-GB" dirty="0" smtClean="0"/>
              <a:t>Second level</a:t>
            </a:r>
          </a:p>
          <a:p>
            <a:pPr lvl="6"/>
            <a:r>
              <a:rPr lang="en-GB" dirty="0" smtClean="0"/>
              <a:t>Third level</a:t>
            </a:r>
          </a:p>
          <a:p>
            <a:pPr lvl="7"/>
            <a:r>
              <a:rPr lang="en-GB" dirty="0" smtClean="0"/>
              <a:t>Fourth level</a:t>
            </a:r>
          </a:p>
          <a:p>
            <a:pPr lvl="8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163" y="462239"/>
            <a:ext cx="5562600" cy="457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="0" i="0">
                <a:solidFill>
                  <a:srgbClr val="CCDC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33775" y="6295156"/>
            <a:ext cx="1974850" cy="230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5796136" y="6295156"/>
            <a:ext cx="2966864" cy="229942"/>
          </a:xfrm>
          <a:prstGeom prst="rect">
            <a:avLst/>
          </a:prstGeo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Location, footer or speaker </a:t>
            </a:r>
            <a:r>
              <a:rPr lang="en-US" dirty="0" err="1" smtClean="0">
                <a:solidFill>
                  <a:schemeClr val="tx1"/>
                </a:solidFill>
              </a:rPr>
              <a:t>etc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88640"/>
            <a:ext cx="5479800" cy="411162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980728"/>
            <a:ext cx="4946400" cy="4886673"/>
          </a:xfrm>
          <a:prstGeom prst="rect">
            <a:avLst/>
          </a:prstGeom>
        </p:spPr>
        <p:txBody>
          <a:bodyPr lIns="0" tIns="0" rIns="0" bIns="0"/>
          <a:lstStyle>
            <a:lvl1pPr>
              <a:tabLst>
                <a:tab pos="271463" algn="l"/>
              </a:tabLst>
              <a:defRPr sz="2000">
                <a:latin typeface="Arial" pitchFamily="34" charset="0"/>
                <a:cs typeface="Arial" pitchFamily="34" charset="0"/>
              </a:defRPr>
            </a:lvl1pPr>
            <a:lvl2pPr>
              <a:tabLst>
                <a:tab pos="271463" algn="l"/>
                <a:tab pos="541338" algn="l"/>
              </a:tabLst>
              <a:defRPr sz="2000">
                <a:latin typeface="Arial" pitchFamily="34" charset="0"/>
                <a:cs typeface="Arial" pitchFamily="34" charset="0"/>
              </a:defRPr>
            </a:lvl2pPr>
            <a:lvl3pPr>
              <a:tabLst>
                <a:tab pos="271463" algn="l"/>
                <a:tab pos="541338" algn="l"/>
              </a:tabLst>
              <a:defRPr sz="2000">
                <a:latin typeface="Arial" pitchFamily="34" charset="0"/>
                <a:cs typeface="Arial" pitchFamily="34" charset="0"/>
              </a:defRPr>
            </a:lvl3pPr>
            <a:lvl4pPr>
              <a:tabLst>
                <a:tab pos="271463" algn="l"/>
                <a:tab pos="541338" algn="l"/>
              </a:tabLst>
              <a:defRPr sz="2000">
                <a:latin typeface="Arial" pitchFamily="34" charset="0"/>
                <a:cs typeface="Arial" pitchFamily="34" charset="0"/>
              </a:defRPr>
            </a:lvl4pPr>
            <a:lvl5pPr>
              <a:tabLst>
                <a:tab pos="271463" algn="l"/>
                <a:tab pos="541338" algn="l"/>
              </a:tabLst>
              <a:defRPr sz="2000">
                <a:latin typeface="Arial" pitchFamily="34" charset="0"/>
                <a:cs typeface="Arial" pitchFamily="34" charset="0"/>
              </a:defRPr>
            </a:lvl5pPr>
            <a:lvl6pPr marL="541338" indent="-269875">
              <a:defRPr sz="1800">
                <a:latin typeface="Arial" pitchFamily="34" charset="0"/>
                <a:cs typeface="Arial" pitchFamily="34" charset="0"/>
              </a:defRPr>
            </a:lvl6pPr>
            <a:lvl7pPr marL="801688" indent="-260350">
              <a:defRPr sz="1800">
                <a:latin typeface="Arial" pitchFamily="34" charset="0"/>
                <a:cs typeface="Arial" pitchFamily="34" charset="0"/>
              </a:defRPr>
            </a:lvl7pPr>
            <a:lvl8pPr marL="1162050" indent="-360363">
              <a:defRPr sz="1800">
                <a:latin typeface="Arial" pitchFamily="34" charset="0"/>
                <a:cs typeface="Arial" pitchFamily="34" charset="0"/>
              </a:defRPr>
            </a:lvl8pPr>
            <a:lvl9pPr marL="1524000" indent="-361950"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lvl="1"/>
            <a:r>
              <a:rPr lang="en-GB" dirty="0" smtClean="0"/>
              <a:t>Click to edit Master text styles</a:t>
            </a:r>
          </a:p>
          <a:p>
            <a:pPr lvl="5"/>
            <a:r>
              <a:rPr lang="en-GB" dirty="0" smtClean="0"/>
              <a:t>Second level</a:t>
            </a:r>
          </a:p>
          <a:p>
            <a:pPr lvl="6"/>
            <a:r>
              <a:rPr lang="en-GB" dirty="0" smtClean="0"/>
              <a:t>Third level</a:t>
            </a:r>
          </a:p>
          <a:p>
            <a:pPr lvl="7"/>
            <a:r>
              <a:rPr lang="en-GB" dirty="0" smtClean="0"/>
              <a:t>Fourth level</a:t>
            </a:r>
          </a:p>
          <a:p>
            <a:pPr lvl="8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/>
          </p:nvPr>
        </p:nvSpPr>
        <p:spPr>
          <a:xfrm>
            <a:off x="538163" y="462240"/>
            <a:ext cx="5562600" cy="457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="0" i="0">
                <a:solidFill>
                  <a:srgbClr val="CCDC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759450" y="980727"/>
            <a:ext cx="3009900" cy="4886673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33775" y="6310922"/>
            <a:ext cx="1974850" cy="230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5796136" y="6310922"/>
            <a:ext cx="2966864" cy="229942"/>
          </a:xfrm>
          <a:prstGeom prst="rect">
            <a:avLst/>
          </a:prstGeo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Location, footer or speaker </a:t>
            </a:r>
            <a:r>
              <a:rPr lang="en-US" dirty="0" err="1" smtClean="0">
                <a:solidFill>
                  <a:schemeClr val="tx1"/>
                </a:solidFill>
              </a:rPr>
              <a:t>etc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  <a:prstGeom prst="rect">
            <a:avLst/>
          </a:prstGeom>
        </p:spPr>
        <p:txBody>
          <a:bodyPr lIns="0" tIns="0" rIns="0" bIns="0"/>
          <a:lstStyle>
            <a:lvl1pPr>
              <a:tabLst>
                <a:tab pos="271463" algn="l"/>
              </a:tabLst>
              <a:defRPr sz="2000">
                <a:latin typeface="Arial" pitchFamily="34" charset="0"/>
                <a:cs typeface="Arial" pitchFamily="34" charset="0"/>
              </a:defRPr>
            </a:lvl1pPr>
            <a:lvl2pPr>
              <a:tabLst>
                <a:tab pos="271463" algn="l"/>
                <a:tab pos="541338" algn="l"/>
              </a:tabLst>
              <a:defRPr sz="2000">
                <a:latin typeface="Arial" pitchFamily="34" charset="0"/>
                <a:cs typeface="Arial" pitchFamily="34" charset="0"/>
              </a:defRPr>
            </a:lvl2pPr>
            <a:lvl3pPr>
              <a:tabLst>
                <a:tab pos="271463" algn="l"/>
                <a:tab pos="541338" algn="l"/>
              </a:tabLst>
              <a:defRPr sz="2000">
                <a:latin typeface="Arial" pitchFamily="34" charset="0"/>
                <a:cs typeface="Arial" pitchFamily="34" charset="0"/>
              </a:defRPr>
            </a:lvl3pPr>
            <a:lvl4pPr>
              <a:tabLst>
                <a:tab pos="271463" algn="l"/>
                <a:tab pos="541338" algn="l"/>
              </a:tabLst>
              <a:defRPr sz="2000">
                <a:latin typeface="Arial" pitchFamily="34" charset="0"/>
                <a:cs typeface="Arial" pitchFamily="34" charset="0"/>
              </a:defRPr>
            </a:lvl4pPr>
            <a:lvl5pPr>
              <a:tabLst>
                <a:tab pos="271463" algn="l"/>
                <a:tab pos="541338" algn="l"/>
              </a:tabLst>
              <a:defRPr sz="2000">
                <a:latin typeface="Arial" pitchFamily="34" charset="0"/>
                <a:cs typeface="Arial" pitchFamily="34" charset="0"/>
              </a:defRPr>
            </a:lvl5pPr>
            <a:lvl6pPr marL="541338" indent="-269875">
              <a:defRPr sz="1800">
                <a:latin typeface="Arial" pitchFamily="34" charset="0"/>
                <a:cs typeface="Arial" pitchFamily="34" charset="0"/>
              </a:defRPr>
            </a:lvl6pPr>
            <a:lvl7pPr marL="801688" indent="-260350">
              <a:defRPr sz="1800">
                <a:latin typeface="Arial" pitchFamily="34" charset="0"/>
                <a:cs typeface="Arial" pitchFamily="34" charset="0"/>
              </a:defRPr>
            </a:lvl7pPr>
            <a:lvl8pPr marL="1162050" indent="-360363">
              <a:defRPr sz="1800">
                <a:latin typeface="Arial" pitchFamily="34" charset="0"/>
                <a:cs typeface="Arial" pitchFamily="34" charset="0"/>
              </a:defRPr>
            </a:lvl8pPr>
            <a:lvl9pPr marL="1524000" indent="-361950"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lvl="1"/>
            <a:r>
              <a:rPr lang="en-GB" dirty="0" smtClean="0"/>
              <a:t>Click to edit Master text styles</a:t>
            </a:r>
          </a:p>
          <a:p>
            <a:pPr lvl="5"/>
            <a:r>
              <a:rPr lang="en-GB" dirty="0" smtClean="0"/>
              <a:t>Second level</a:t>
            </a:r>
          </a:p>
          <a:p>
            <a:pPr lvl="6"/>
            <a:r>
              <a:rPr lang="en-GB" dirty="0" smtClean="0"/>
              <a:t>Third level</a:t>
            </a:r>
          </a:p>
          <a:p>
            <a:pPr lvl="7"/>
            <a:r>
              <a:rPr lang="en-GB" dirty="0" smtClean="0"/>
              <a:t>Fourth level</a:t>
            </a:r>
          </a:p>
          <a:p>
            <a:pPr lvl="8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163" y="462239"/>
            <a:ext cx="5562600" cy="457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="0" i="0">
                <a:solidFill>
                  <a:srgbClr val="CCDC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33775" y="6295156"/>
            <a:ext cx="1974850" cy="230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5796136" y="6295156"/>
            <a:ext cx="2966864" cy="229942"/>
          </a:xfrm>
          <a:prstGeom prst="rect">
            <a:avLst/>
          </a:prstGeo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Location, footer or speaker </a:t>
            </a:r>
            <a:r>
              <a:rPr lang="en-US" dirty="0" err="1" smtClean="0">
                <a:solidFill>
                  <a:schemeClr val="tx1"/>
                </a:solidFill>
              </a:rPr>
              <a:t>etc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476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88640"/>
            <a:ext cx="5479800" cy="411162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980728"/>
            <a:ext cx="4946400" cy="4886673"/>
          </a:xfrm>
          <a:prstGeom prst="rect">
            <a:avLst/>
          </a:prstGeom>
        </p:spPr>
        <p:txBody>
          <a:bodyPr lIns="0" tIns="0" rIns="0" bIns="0"/>
          <a:lstStyle>
            <a:lvl1pPr>
              <a:tabLst>
                <a:tab pos="271463" algn="l"/>
              </a:tabLst>
              <a:defRPr sz="2000">
                <a:latin typeface="Arial" pitchFamily="34" charset="0"/>
                <a:cs typeface="Arial" pitchFamily="34" charset="0"/>
              </a:defRPr>
            </a:lvl1pPr>
            <a:lvl2pPr>
              <a:tabLst>
                <a:tab pos="271463" algn="l"/>
                <a:tab pos="541338" algn="l"/>
              </a:tabLst>
              <a:defRPr sz="2000">
                <a:latin typeface="Arial" pitchFamily="34" charset="0"/>
                <a:cs typeface="Arial" pitchFamily="34" charset="0"/>
              </a:defRPr>
            </a:lvl2pPr>
            <a:lvl3pPr>
              <a:tabLst>
                <a:tab pos="271463" algn="l"/>
                <a:tab pos="541338" algn="l"/>
              </a:tabLst>
              <a:defRPr sz="2000">
                <a:latin typeface="Arial" pitchFamily="34" charset="0"/>
                <a:cs typeface="Arial" pitchFamily="34" charset="0"/>
              </a:defRPr>
            </a:lvl3pPr>
            <a:lvl4pPr>
              <a:tabLst>
                <a:tab pos="271463" algn="l"/>
                <a:tab pos="541338" algn="l"/>
              </a:tabLst>
              <a:defRPr sz="2000">
                <a:latin typeface="Arial" pitchFamily="34" charset="0"/>
                <a:cs typeface="Arial" pitchFamily="34" charset="0"/>
              </a:defRPr>
            </a:lvl4pPr>
            <a:lvl5pPr>
              <a:tabLst>
                <a:tab pos="271463" algn="l"/>
                <a:tab pos="541338" algn="l"/>
              </a:tabLst>
              <a:defRPr sz="2000">
                <a:latin typeface="Arial" pitchFamily="34" charset="0"/>
                <a:cs typeface="Arial" pitchFamily="34" charset="0"/>
              </a:defRPr>
            </a:lvl5pPr>
            <a:lvl6pPr marL="541338" indent="-269875">
              <a:defRPr sz="1800">
                <a:latin typeface="Arial" pitchFamily="34" charset="0"/>
                <a:cs typeface="Arial" pitchFamily="34" charset="0"/>
              </a:defRPr>
            </a:lvl6pPr>
            <a:lvl7pPr marL="801688" indent="-260350">
              <a:defRPr sz="1800">
                <a:latin typeface="Arial" pitchFamily="34" charset="0"/>
                <a:cs typeface="Arial" pitchFamily="34" charset="0"/>
              </a:defRPr>
            </a:lvl7pPr>
            <a:lvl8pPr marL="1162050" indent="-360363">
              <a:defRPr sz="1800">
                <a:latin typeface="Arial" pitchFamily="34" charset="0"/>
                <a:cs typeface="Arial" pitchFamily="34" charset="0"/>
              </a:defRPr>
            </a:lvl8pPr>
            <a:lvl9pPr marL="1524000" indent="-361950"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lvl="1"/>
            <a:r>
              <a:rPr lang="en-GB" dirty="0" smtClean="0"/>
              <a:t>Click to edit Master text styles</a:t>
            </a:r>
          </a:p>
          <a:p>
            <a:pPr lvl="5"/>
            <a:r>
              <a:rPr lang="en-GB" dirty="0" smtClean="0"/>
              <a:t>Second level</a:t>
            </a:r>
          </a:p>
          <a:p>
            <a:pPr lvl="6"/>
            <a:r>
              <a:rPr lang="en-GB" dirty="0" smtClean="0"/>
              <a:t>Third level</a:t>
            </a:r>
          </a:p>
          <a:p>
            <a:pPr lvl="7"/>
            <a:r>
              <a:rPr lang="en-GB" dirty="0" smtClean="0"/>
              <a:t>Fourth level</a:t>
            </a:r>
          </a:p>
          <a:p>
            <a:pPr lvl="8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/>
          </p:nvPr>
        </p:nvSpPr>
        <p:spPr>
          <a:xfrm>
            <a:off x="538163" y="462240"/>
            <a:ext cx="5562600" cy="457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="0" i="0">
                <a:solidFill>
                  <a:srgbClr val="CCDC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759450" y="980727"/>
            <a:ext cx="3009900" cy="4886673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33775" y="6295156"/>
            <a:ext cx="1974850" cy="230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5796136" y="6295156"/>
            <a:ext cx="2966864" cy="229942"/>
          </a:xfrm>
          <a:prstGeom prst="rect">
            <a:avLst/>
          </a:prstGeo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Location, footer or speaker </a:t>
            </a:r>
            <a:r>
              <a:rPr lang="en-US" dirty="0" err="1" smtClean="0">
                <a:solidFill>
                  <a:schemeClr val="tx1"/>
                </a:solidFill>
              </a:rPr>
              <a:t>etc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35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14000"/>
            <a:ext cx="7613400" cy="362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1600200"/>
            <a:ext cx="6622800" cy="457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b="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502928"/>
            <a:ext cx="3815976" cy="288925"/>
          </a:xfrm>
          <a:prstGeom prst="rect">
            <a:avLst/>
          </a:prstGeom>
        </p:spPr>
        <p:txBody>
          <a:bodyPr lIns="0"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GB" sz="1000" b="0" i="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Location, footer or speaker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etc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791200"/>
            <a:ext cx="3816226" cy="301625"/>
          </a:xfrm>
          <a:prstGeom prst="rect">
            <a:avLst/>
          </a:prstGeom>
        </p:spPr>
        <p:txBody>
          <a:bodyPr lIns="0"/>
          <a:lstStyle>
            <a:lvl1pPr marL="342900" indent="-342900">
              <a:buNone/>
              <a:defRPr lang="en-GB" sz="1000" b="0" i="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lvl="0" indent="0" algn="l" defTabSz="457200" rtl="0" eaLnBrk="1" latinLnBrk="0" hangingPunct="1">
              <a:spcBef>
                <a:spcPct val="0"/>
              </a:spcBef>
            </a:pPr>
            <a:r>
              <a:rPr lang="en-GB" dirty="0" smtClean="0"/>
              <a:t>Tuesday, 18 October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803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77813"/>
            <a:ext cx="8637588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2438400"/>
            <a:ext cx="8534400" cy="762000"/>
          </a:xfrm>
          <a:prstGeom prst="rect">
            <a:avLst/>
          </a:prstGeom>
        </p:spPr>
        <p:txBody>
          <a:bodyPr lIns="92075" tIns="46038" rIns="92075" bIns="46038"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4800" y="3352800"/>
            <a:ext cx="8534400" cy="1219200"/>
          </a:xfrm>
          <a:prstGeom prst="rect">
            <a:avLst/>
          </a:prstGeom>
        </p:spPr>
        <p:txBody>
          <a:bodyPr lIns="92075" tIns="46038" rIns="92075" bIns="46038" anchor="ctr"/>
          <a:lstStyle>
            <a:lvl1pPr marL="0" indent="0" algn="ctr">
              <a:defRPr sz="32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35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  <a:prstGeom prst="rect">
            <a:avLst/>
          </a:prstGeom>
        </p:spPr>
        <p:txBody>
          <a:bodyPr lIns="0" tIns="0" rIns="0" bIns="0"/>
          <a:lstStyle>
            <a:lvl1pPr>
              <a:tabLst>
                <a:tab pos="271463" algn="l"/>
              </a:tabLst>
              <a:defRPr sz="2000">
                <a:latin typeface="Arial" pitchFamily="34" charset="0"/>
                <a:cs typeface="Arial" pitchFamily="34" charset="0"/>
              </a:defRPr>
            </a:lvl1pPr>
            <a:lvl2pPr>
              <a:tabLst>
                <a:tab pos="271463" algn="l"/>
                <a:tab pos="541338" algn="l"/>
              </a:tabLst>
              <a:defRPr sz="2000">
                <a:latin typeface="Arial" pitchFamily="34" charset="0"/>
                <a:cs typeface="Arial" pitchFamily="34" charset="0"/>
              </a:defRPr>
            </a:lvl2pPr>
            <a:lvl3pPr>
              <a:tabLst>
                <a:tab pos="271463" algn="l"/>
                <a:tab pos="541338" algn="l"/>
              </a:tabLst>
              <a:defRPr sz="2000">
                <a:latin typeface="Arial" pitchFamily="34" charset="0"/>
                <a:cs typeface="Arial" pitchFamily="34" charset="0"/>
              </a:defRPr>
            </a:lvl3pPr>
            <a:lvl4pPr>
              <a:tabLst>
                <a:tab pos="271463" algn="l"/>
                <a:tab pos="541338" algn="l"/>
              </a:tabLst>
              <a:defRPr sz="2000">
                <a:latin typeface="Arial" pitchFamily="34" charset="0"/>
                <a:cs typeface="Arial" pitchFamily="34" charset="0"/>
              </a:defRPr>
            </a:lvl4pPr>
            <a:lvl5pPr>
              <a:tabLst>
                <a:tab pos="271463" algn="l"/>
                <a:tab pos="541338" algn="l"/>
              </a:tabLst>
              <a:defRPr sz="2000">
                <a:latin typeface="Arial" pitchFamily="34" charset="0"/>
                <a:cs typeface="Arial" pitchFamily="34" charset="0"/>
              </a:defRPr>
            </a:lvl5pPr>
            <a:lvl6pPr marL="541338" indent="-269875">
              <a:defRPr sz="1800">
                <a:latin typeface="Arial" pitchFamily="34" charset="0"/>
                <a:cs typeface="Arial" pitchFamily="34" charset="0"/>
              </a:defRPr>
            </a:lvl6pPr>
            <a:lvl7pPr marL="801688" indent="-260350">
              <a:defRPr sz="1800">
                <a:latin typeface="Arial" pitchFamily="34" charset="0"/>
                <a:cs typeface="Arial" pitchFamily="34" charset="0"/>
              </a:defRPr>
            </a:lvl7pPr>
            <a:lvl8pPr marL="1162050" indent="-360363">
              <a:defRPr sz="1800">
                <a:latin typeface="Arial" pitchFamily="34" charset="0"/>
                <a:cs typeface="Arial" pitchFamily="34" charset="0"/>
              </a:defRPr>
            </a:lvl8pPr>
            <a:lvl9pPr marL="1524000" indent="-361950"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lvl="1"/>
            <a:r>
              <a:rPr lang="en-GB" dirty="0" smtClean="0"/>
              <a:t>Click to edit Master text styles</a:t>
            </a:r>
          </a:p>
          <a:p>
            <a:pPr lvl="5"/>
            <a:r>
              <a:rPr lang="en-GB" dirty="0" smtClean="0"/>
              <a:t>Second level</a:t>
            </a:r>
          </a:p>
          <a:p>
            <a:pPr lvl="6"/>
            <a:r>
              <a:rPr lang="en-GB" dirty="0" smtClean="0"/>
              <a:t>Third level</a:t>
            </a:r>
          </a:p>
          <a:p>
            <a:pPr lvl="7"/>
            <a:r>
              <a:rPr lang="en-GB" dirty="0" smtClean="0"/>
              <a:t>Fourth level</a:t>
            </a:r>
          </a:p>
          <a:p>
            <a:pPr lvl="8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163" y="462239"/>
            <a:ext cx="5562600" cy="457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="0" i="0">
                <a:solidFill>
                  <a:srgbClr val="CCDC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  <a:prstGeom prst="rect">
            <a:avLst/>
          </a:prstGeo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45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ayout 1_Page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072" y="2020824"/>
            <a:ext cx="6281928" cy="483717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40000" y="1260000"/>
            <a:ext cx="8244000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rchard Logo RG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536" y="224367"/>
            <a:ext cx="1045464" cy="826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40000" y="836712"/>
            <a:ext cx="8244000" cy="1588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9999" y="6012000"/>
            <a:ext cx="8244000" cy="1588"/>
          </a:xfrm>
          <a:prstGeom prst="line">
            <a:avLst/>
          </a:prstGeom>
          <a:ln>
            <a:solidFill>
              <a:srgbClr val="CCDC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rchard Logo-Landscape W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6193536"/>
            <a:ext cx="1475232" cy="359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40000" y="836712"/>
            <a:ext cx="8244000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9999" y="6012000"/>
            <a:ext cx="8244000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rchard Logo-Landscape RG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0" y="6192000"/>
            <a:ext cx="1475232" cy="384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otham-Book"/>
          <a:ea typeface="+mn-ea"/>
          <a:cs typeface="Gotham-Book"/>
        </a:defRPr>
      </a:lvl1pPr>
      <a:lvl2pPr marL="266700" indent="-2667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otham-Book"/>
          <a:ea typeface="+mn-ea"/>
          <a:cs typeface="Gotham-Book"/>
        </a:defRPr>
      </a:lvl2pPr>
      <a:lvl3pPr marL="266700" indent="-2667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otham-Book"/>
          <a:ea typeface="+mn-ea"/>
          <a:cs typeface="Gotham-Book"/>
        </a:defRPr>
      </a:lvl3pPr>
      <a:lvl4pPr marL="266700" indent="-2667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otham-Book"/>
          <a:ea typeface="+mn-ea"/>
          <a:cs typeface="Gotham-Book"/>
        </a:defRPr>
      </a:lvl4pPr>
      <a:lvl5pPr marL="266700" indent="-2667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otham-Book"/>
          <a:ea typeface="+mn-ea"/>
          <a:cs typeface="Gotham-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40000" y="836712"/>
            <a:ext cx="8244000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9999" y="6012000"/>
            <a:ext cx="8244000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rchard Logo-Landscape RG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0" y="6192000"/>
            <a:ext cx="147523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8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otham-Book"/>
          <a:ea typeface="+mn-ea"/>
          <a:cs typeface="Gotham-Book"/>
        </a:defRPr>
      </a:lvl1pPr>
      <a:lvl2pPr marL="266700" indent="-2667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otham-Book"/>
          <a:ea typeface="+mn-ea"/>
          <a:cs typeface="Gotham-Book"/>
        </a:defRPr>
      </a:lvl2pPr>
      <a:lvl3pPr marL="266700" indent="-2667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otham-Book"/>
          <a:ea typeface="+mn-ea"/>
          <a:cs typeface="Gotham-Book"/>
        </a:defRPr>
      </a:lvl3pPr>
      <a:lvl4pPr marL="266700" indent="-2667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otham-Book"/>
          <a:ea typeface="+mn-ea"/>
          <a:cs typeface="Gotham-Book"/>
        </a:defRPr>
      </a:lvl4pPr>
      <a:lvl5pPr marL="266700" indent="-2667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otham-Book"/>
          <a:ea typeface="+mn-ea"/>
          <a:cs typeface="Gotham-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ayout 1_Page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072" y="2020824"/>
            <a:ext cx="6281928" cy="483717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40000" y="1260000"/>
            <a:ext cx="8244000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rchard Logo RG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536" y="224367"/>
            <a:ext cx="1045464" cy="8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3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9750" y="836613"/>
            <a:ext cx="8243888" cy="1587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9750" y="6011863"/>
            <a:ext cx="8243888" cy="1587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Picture 8" descr="Orchard Logo-Landscape RG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191250"/>
            <a:ext cx="14747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16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9pPr>
    </p:titleStyle>
    <p:bodyStyle>
      <a:lvl1pPr marL="266700" indent="-2667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marL="266700" indent="-2667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Gotham-Book"/>
          <a:ea typeface="Gotham-Book"/>
          <a:cs typeface="Gotham-Book"/>
        </a:defRPr>
      </a:lvl2pPr>
      <a:lvl3pPr marL="266700" indent="-2667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Gotham-Book"/>
          <a:ea typeface="Gotham-Book"/>
          <a:cs typeface="Gotham-Book"/>
        </a:defRPr>
      </a:lvl3pPr>
      <a:lvl4pPr marL="266700" indent="-2667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Gotham-Book"/>
          <a:ea typeface="Gotham-Book"/>
          <a:cs typeface="Gotham-Book"/>
        </a:defRPr>
      </a:lvl4pPr>
      <a:lvl5pPr marL="266700" indent="-2667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Gotham-Book"/>
          <a:ea typeface="Gotham-Book"/>
          <a:cs typeface="Gotham-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ayout 1_Page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072" y="2020824"/>
            <a:ext cx="6281928" cy="483717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40000" y="1260000"/>
            <a:ext cx="8244000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rchard Logo RG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536" y="224367"/>
            <a:ext cx="1045464" cy="8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9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1600200"/>
            <a:ext cx="7776416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New solutions thinking in the Housing Sector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40000" y="5168901"/>
            <a:ext cx="3815976" cy="478490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594175" y="3558763"/>
            <a:ext cx="6875368" cy="635432"/>
            <a:chOff x="0" y="27584"/>
            <a:chExt cx="6743700" cy="320571"/>
          </a:xfrm>
        </p:grpSpPr>
        <p:pic>
          <p:nvPicPr>
            <p:cNvPr id="8" name="Picture 7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0083"/>
              <a:ext cx="5038725" cy="1437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975" y="27584"/>
              <a:ext cx="5038725" cy="153292"/>
            </a:xfrm>
            <a:prstGeom prst="rect">
              <a:avLst/>
            </a:prstGeom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014074" y="32914"/>
              <a:ext cx="30099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0" rIns="91440" bIns="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 smtClean="0">
                  <a:solidFill>
                    <a:srgbClr val="5B8F22"/>
                  </a:solidFill>
                  <a:latin typeface="Arial" pitchFamily="34" charset="0"/>
                  <a:ea typeface="Calibri"/>
                  <a:cs typeface="Arial" pitchFamily="34" charset="0"/>
                </a:rPr>
                <a:t>Empowering your customers</a:t>
              </a:r>
              <a:endParaRPr lang="en-GB" sz="1600" dirty="0">
                <a:solidFill>
                  <a:srgbClr val="5B8F21"/>
                </a:solidFill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320684" y="176705"/>
              <a:ext cx="4133849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0" rIns="91440" bIns="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 smtClean="0">
                  <a:solidFill>
                    <a:srgbClr val="CCDC00"/>
                  </a:solidFill>
                  <a:latin typeface="Arial" pitchFamily="34" charset="0"/>
                  <a:ea typeface="Calibri"/>
                  <a:cs typeface="Arial" pitchFamily="34" charset="0"/>
                </a:rPr>
                <a:t>Improving service delivery</a:t>
              </a:r>
              <a:endParaRPr lang="en-GB" sz="1600" dirty="0">
                <a:solidFill>
                  <a:srgbClr val="5B8F21"/>
                </a:solidFill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How did we get to where we are today?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40000" y="1187355"/>
            <a:ext cx="8222999" cy="4435523"/>
          </a:xfrm>
          <a:prstGeom prst="rect">
            <a:avLst/>
          </a:prstGeom>
          <a:solidFill>
            <a:srgbClr val="FFFF00">
              <a:alpha val="2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 smtClean="0">
                <a:solidFill>
                  <a:srgbClr val="000000"/>
                </a:solidFill>
              </a:rPr>
              <a:t>Things an IT solution could do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55344" y="1610437"/>
            <a:ext cx="4026089" cy="3016155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99FFCC">
                  <a:alpha val="40000"/>
                </a:srgbClr>
              </a:gs>
            </a:gsLst>
          </a:gra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What you think you need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84374" y="1405720"/>
            <a:ext cx="4026089" cy="3016155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Things that would actually help your business and are cost effective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29272" y="2210939"/>
            <a:ext cx="4026089" cy="3016155"/>
          </a:xfrm>
          <a:prstGeom prst="ellipse">
            <a:avLst/>
          </a:prstGeom>
          <a:gradFill>
            <a:gsLst>
              <a:gs pos="0">
                <a:srgbClr val="FF0000">
                  <a:alpha val="30000"/>
                </a:srgbClr>
              </a:gs>
              <a:gs pos="100000">
                <a:schemeClr val="accent5">
                  <a:alpha val="30000"/>
                </a:schemeClr>
              </a:gs>
            </a:gsLst>
          </a:gra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What your packaged solution delivers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325961">
            <a:off x="887627" y="2458648"/>
            <a:ext cx="77634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latin typeface="Aharoni" pitchFamily="2" charset="-79"/>
                <a:cs typeface="Aharoni" pitchFamily="2" charset="-79"/>
              </a:rPr>
              <a:t>CHANGE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003658" y="4326339"/>
            <a:ext cx="2879678" cy="1541061"/>
          </a:xfrm>
          <a:prstGeom prst="wedgeRectCallout">
            <a:avLst>
              <a:gd name="adj1" fmla="val -74861"/>
              <a:gd name="adj2" fmla="val 4744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0000"/>
                </a:solidFill>
              </a:rPr>
              <a:t>Sales magic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7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4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5" grpId="0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build it yourself approach (AKA “bottomless pockets”)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6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The build it yourself approach (AKA “bottomless pockets”)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pic>
        <p:nvPicPr>
          <p:cNvPr id="1026" name="Picture 2" descr="http://static.guim.co.uk/sys-images/Work/Pix/pictures/2009/7/22/1248283150932/Forth-bridge-painter-Bob-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20" y="1188720"/>
            <a:ext cx="7289006" cy="437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3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The build it yourself approach (AKA “bottomless pockets”)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40000" y="1119352"/>
            <a:ext cx="8223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itchFamily="34" charset="0"/>
                <a:cs typeface="Arial" pitchFamily="34" charset="0"/>
              </a:rPr>
              <a:t>“We’ve got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a really good IT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team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Approach: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Develop your own solutions (e.g. in Microsoft Dynamics)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Repurpose tools such as Financials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Integrate systems using middleware (e.g. BizTalk)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Pros: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You get what you want! Yay!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It’s cheap! At first…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Cons: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Risk due to heavy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reliance on in-house support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Lots of points of failure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Growing support burden</a:t>
            </a:r>
          </a:p>
        </p:txBody>
      </p:sp>
    </p:spTree>
    <p:extLst>
      <p:ext uri="{BB962C8B-B14F-4D97-AF65-F5344CB8AC3E}">
        <p14:creationId xmlns:p14="http://schemas.microsoft.com/office/powerpoint/2010/main" val="348503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The economics of software development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pic>
        <p:nvPicPr>
          <p:cNvPr id="1026" name="Picture 2" descr="http://www.maximizeinternet.co.uk/images/softw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044779"/>
            <a:ext cx="324802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TdGNlIbQ2TUek3N6qajqBGjM58Wq025stPlTT1AdQUs3KxlZFV0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9" y="1223960"/>
            <a:ext cx="3371323" cy="251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107976" y="1910687"/>
            <a:ext cx="1992573" cy="13784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Hard work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388" y="4080681"/>
            <a:ext cx="7902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Each product needs 3-4 sales to achieve payback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Ongoing support burden for each product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Support grows as product is enhanced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9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Product Lifecycle: adoption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cxnSp>
        <p:nvCxnSpPr>
          <p:cNvPr id="9" name="Straight Arrow Connector 8"/>
          <p:cNvCxnSpPr>
            <a:stCxn id="27" idx="0"/>
          </p:cNvCxnSpPr>
          <p:nvPr/>
        </p:nvCxnSpPr>
        <p:spPr>
          <a:xfrm flipV="1">
            <a:off x="1056900" y="1092535"/>
            <a:ext cx="23756" cy="3194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80656" y="4310767"/>
            <a:ext cx="73152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517565" y="1199416"/>
            <a:ext cx="1" cy="3776351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964375" y="1229101"/>
            <a:ext cx="1" cy="3776351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349830" y="1199416"/>
            <a:ext cx="1" cy="3776351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-700974" y="2730731"/>
            <a:ext cx="2743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Percentage of adopters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39717" y="5419107"/>
            <a:ext cx="152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Time</a:t>
            </a:r>
            <a:endParaRPr lang="en-GB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16292" y="4463914"/>
            <a:ext cx="140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Innovators</a:t>
            </a:r>
          </a:p>
          <a:p>
            <a:pPr algn="ctr"/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2.5%</a:t>
            </a:r>
            <a:endParaRPr lang="en-GB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867892" y="1199415"/>
            <a:ext cx="1" cy="3776351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7565" y="4391444"/>
            <a:ext cx="1401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Early Adopters</a:t>
            </a:r>
          </a:p>
          <a:p>
            <a:pPr algn="ctr"/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13.5%</a:t>
            </a:r>
            <a:endParaRPr lang="en-GB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18839" y="4367694"/>
            <a:ext cx="1401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Early Majority</a:t>
            </a:r>
          </a:p>
          <a:p>
            <a:pPr algn="ctr"/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34%</a:t>
            </a:r>
            <a:endParaRPr lang="en-GB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07243" y="4379568"/>
            <a:ext cx="1401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Late Majority</a:t>
            </a:r>
          </a:p>
          <a:p>
            <a:pPr algn="ctr"/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34%</a:t>
            </a:r>
            <a:endParaRPr lang="en-GB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94583" y="4448383"/>
            <a:ext cx="140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Laggards</a:t>
            </a:r>
          </a:p>
          <a:p>
            <a:pPr algn="ctr"/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16%</a:t>
            </a:r>
            <a:endParaRPr lang="en-GB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056900" y="1237973"/>
            <a:ext cx="7255824" cy="3049028"/>
          </a:xfrm>
          <a:custGeom>
            <a:avLst/>
            <a:gdLst>
              <a:gd name="connsiteX0" fmla="*/ 0 w 7255824"/>
              <a:gd name="connsiteY0" fmla="*/ 3049028 h 3049028"/>
              <a:gd name="connsiteX1" fmla="*/ 498764 w 7255824"/>
              <a:gd name="connsiteY1" fmla="*/ 2954025 h 3049028"/>
              <a:gd name="connsiteX2" fmla="*/ 961902 w 7255824"/>
              <a:gd name="connsiteY2" fmla="*/ 2823396 h 3049028"/>
              <a:gd name="connsiteX3" fmla="*/ 1567543 w 7255824"/>
              <a:gd name="connsiteY3" fmla="*/ 2526513 h 3049028"/>
              <a:gd name="connsiteX4" fmla="*/ 1947554 w 7255824"/>
              <a:gd name="connsiteY4" fmla="*/ 2324633 h 3049028"/>
              <a:gd name="connsiteX5" fmla="*/ 2327564 w 7255824"/>
              <a:gd name="connsiteY5" fmla="*/ 2027750 h 3049028"/>
              <a:gd name="connsiteX6" fmla="*/ 2778826 w 7255824"/>
              <a:gd name="connsiteY6" fmla="*/ 1493360 h 3049028"/>
              <a:gd name="connsiteX7" fmla="*/ 3087585 w 7255824"/>
              <a:gd name="connsiteY7" fmla="*/ 958971 h 3049028"/>
              <a:gd name="connsiteX8" fmla="*/ 3360717 w 7255824"/>
              <a:gd name="connsiteY8" fmla="*/ 483958 h 3049028"/>
              <a:gd name="connsiteX9" fmla="*/ 3610099 w 7255824"/>
              <a:gd name="connsiteY9" fmla="*/ 115822 h 3049028"/>
              <a:gd name="connsiteX10" fmla="*/ 3811980 w 7255824"/>
              <a:gd name="connsiteY10" fmla="*/ 8945 h 3049028"/>
              <a:gd name="connsiteX11" fmla="*/ 4049486 w 7255824"/>
              <a:gd name="connsiteY11" fmla="*/ 20820 h 3049028"/>
              <a:gd name="connsiteX12" fmla="*/ 4334494 w 7255824"/>
              <a:gd name="connsiteY12" fmla="*/ 139573 h 3049028"/>
              <a:gd name="connsiteX13" fmla="*/ 4607626 w 7255824"/>
              <a:gd name="connsiteY13" fmla="*/ 519583 h 3049028"/>
              <a:gd name="connsiteX14" fmla="*/ 4762006 w 7255824"/>
              <a:gd name="connsiteY14" fmla="*/ 757090 h 3049028"/>
              <a:gd name="connsiteX15" fmla="*/ 4999512 w 7255824"/>
              <a:gd name="connsiteY15" fmla="*/ 1125225 h 3049028"/>
              <a:gd name="connsiteX16" fmla="*/ 5284520 w 7255824"/>
              <a:gd name="connsiteY16" fmla="*/ 1612113 h 3049028"/>
              <a:gd name="connsiteX17" fmla="*/ 5640780 w 7255824"/>
              <a:gd name="connsiteY17" fmla="*/ 2075251 h 3049028"/>
              <a:gd name="connsiteX18" fmla="*/ 6056416 w 7255824"/>
              <a:gd name="connsiteY18" fmla="*/ 2384009 h 3049028"/>
              <a:gd name="connsiteX19" fmla="*/ 6745185 w 7255824"/>
              <a:gd name="connsiteY19" fmla="*/ 2728394 h 3049028"/>
              <a:gd name="connsiteX20" fmla="*/ 7255824 w 7255824"/>
              <a:gd name="connsiteY20" fmla="*/ 2942150 h 304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5824" h="3049028">
                <a:moveTo>
                  <a:pt x="0" y="3049028"/>
                </a:moveTo>
                <a:cubicBezTo>
                  <a:pt x="169223" y="3020329"/>
                  <a:pt x="338447" y="2991630"/>
                  <a:pt x="498764" y="2954025"/>
                </a:cubicBezTo>
                <a:cubicBezTo>
                  <a:pt x="659081" y="2916420"/>
                  <a:pt x="783772" y="2894648"/>
                  <a:pt x="961902" y="2823396"/>
                </a:cubicBezTo>
                <a:cubicBezTo>
                  <a:pt x="1140032" y="2752144"/>
                  <a:pt x="1403268" y="2609640"/>
                  <a:pt x="1567543" y="2526513"/>
                </a:cubicBezTo>
                <a:cubicBezTo>
                  <a:pt x="1731818" y="2443386"/>
                  <a:pt x="1820884" y="2407760"/>
                  <a:pt x="1947554" y="2324633"/>
                </a:cubicBezTo>
                <a:cubicBezTo>
                  <a:pt x="2074224" y="2241506"/>
                  <a:pt x="2189019" y="2166295"/>
                  <a:pt x="2327564" y="2027750"/>
                </a:cubicBezTo>
                <a:cubicBezTo>
                  <a:pt x="2466109" y="1889205"/>
                  <a:pt x="2652156" y="1671490"/>
                  <a:pt x="2778826" y="1493360"/>
                </a:cubicBezTo>
                <a:cubicBezTo>
                  <a:pt x="2905496" y="1315230"/>
                  <a:pt x="3087585" y="958971"/>
                  <a:pt x="3087585" y="958971"/>
                </a:cubicBezTo>
                <a:cubicBezTo>
                  <a:pt x="3184567" y="790737"/>
                  <a:pt x="3273631" y="624483"/>
                  <a:pt x="3360717" y="483958"/>
                </a:cubicBezTo>
                <a:cubicBezTo>
                  <a:pt x="3447803" y="343433"/>
                  <a:pt x="3534889" y="194991"/>
                  <a:pt x="3610099" y="115822"/>
                </a:cubicBezTo>
                <a:cubicBezTo>
                  <a:pt x="3685309" y="36653"/>
                  <a:pt x="3738749" y="24779"/>
                  <a:pt x="3811980" y="8945"/>
                </a:cubicBezTo>
                <a:cubicBezTo>
                  <a:pt x="3885211" y="-6889"/>
                  <a:pt x="3962400" y="-951"/>
                  <a:pt x="4049486" y="20820"/>
                </a:cubicBezTo>
                <a:cubicBezTo>
                  <a:pt x="4136572" y="42591"/>
                  <a:pt x="4241471" y="56446"/>
                  <a:pt x="4334494" y="139573"/>
                </a:cubicBezTo>
                <a:cubicBezTo>
                  <a:pt x="4427517" y="222700"/>
                  <a:pt x="4536374" y="416664"/>
                  <a:pt x="4607626" y="519583"/>
                </a:cubicBezTo>
                <a:cubicBezTo>
                  <a:pt x="4678878" y="622502"/>
                  <a:pt x="4762006" y="757090"/>
                  <a:pt x="4762006" y="757090"/>
                </a:cubicBezTo>
                <a:cubicBezTo>
                  <a:pt x="4827320" y="858030"/>
                  <a:pt x="4912426" y="982721"/>
                  <a:pt x="4999512" y="1125225"/>
                </a:cubicBezTo>
                <a:cubicBezTo>
                  <a:pt x="5086598" y="1267729"/>
                  <a:pt x="5177642" y="1453775"/>
                  <a:pt x="5284520" y="1612113"/>
                </a:cubicBezTo>
                <a:cubicBezTo>
                  <a:pt x="5391398" y="1770451"/>
                  <a:pt x="5512131" y="1946602"/>
                  <a:pt x="5640780" y="2075251"/>
                </a:cubicBezTo>
                <a:cubicBezTo>
                  <a:pt x="5769429" y="2203900"/>
                  <a:pt x="5872349" y="2275152"/>
                  <a:pt x="6056416" y="2384009"/>
                </a:cubicBezTo>
                <a:cubicBezTo>
                  <a:pt x="6240483" y="2492866"/>
                  <a:pt x="6545284" y="2635371"/>
                  <a:pt x="6745185" y="2728394"/>
                </a:cubicBezTo>
                <a:cubicBezTo>
                  <a:pt x="6945086" y="2821417"/>
                  <a:pt x="7100455" y="2881783"/>
                  <a:pt x="7255824" y="29421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5B8F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Product Lifecycle: phases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sp>
        <p:nvSpPr>
          <p:cNvPr id="4" name="Freeform 3"/>
          <p:cNvSpPr/>
          <p:nvPr/>
        </p:nvSpPr>
        <p:spPr>
          <a:xfrm>
            <a:off x="1246915" y="2609888"/>
            <a:ext cx="4536374" cy="2425246"/>
          </a:xfrm>
          <a:custGeom>
            <a:avLst/>
            <a:gdLst>
              <a:gd name="connsiteX0" fmla="*/ 0 w 4536374"/>
              <a:gd name="connsiteY0" fmla="*/ 2425246 h 2425246"/>
              <a:gd name="connsiteX1" fmla="*/ 1199408 w 4536374"/>
              <a:gd name="connsiteY1" fmla="*/ 1962108 h 2425246"/>
              <a:gd name="connsiteX2" fmla="*/ 1793174 w 4536374"/>
              <a:gd name="connsiteY2" fmla="*/ 1308966 h 2425246"/>
              <a:gd name="connsiteX3" fmla="*/ 2113808 w 4536374"/>
              <a:gd name="connsiteY3" fmla="*/ 857703 h 2425246"/>
              <a:gd name="connsiteX4" fmla="*/ 2493818 w 4536374"/>
              <a:gd name="connsiteY4" fmla="*/ 347064 h 2425246"/>
              <a:gd name="connsiteX5" fmla="*/ 2897579 w 4536374"/>
              <a:gd name="connsiteY5" fmla="*/ 121433 h 2425246"/>
              <a:gd name="connsiteX6" fmla="*/ 3515096 w 4536374"/>
              <a:gd name="connsiteY6" fmla="*/ 2680 h 2425246"/>
              <a:gd name="connsiteX7" fmla="*/ 3883231 w 4536374"/>
              <a:gd name="connsiteY7" fmla="*/ 50181 h 2425246"/>
              <a:gd name="connsiteX8" fmla="*/ 4215741 w 4536374"/>
              <a:gd name="connsiteY8" fmla="*/ 180810 h 2425246"/>
              <a:gd name="connsiteX9" fmla="*/ 4536374 w 4536374"/>
              <a:gd name="connsiteY9" fmla="*/ 513319 h 242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6374" h="2425246">
                <a:moveTo>
                  <a:pt x="0" y="2425246"/>
                </a:moveTo>
                <a:cubicBezTo>
                  <a:pt x="450273" y="2286700"/>
                  <a:pt x="900546" y="2148155"/>
                  <a:pt x="1199408" y="1962108"/>
                </a:cubicBezTo>
                <a:cubicBezTo>
                  <a:pt x="1498270" y="1776061"/>
                  <a:pt x="1640774" y="1493033"/>
                  <a:pt x="1793174" y="1308966"/>
                </a:cubicBezTo>
                <a:cubicBezTo>
                  <a:pt x="1945574" y="1124899"/>
                  <a:pt x="1997034" y="1018020"/>
                  <a:pt x="2113808" y="857703"/>
                </a:cubicBezTo>
                <a:cubicBezTo>
                  <a:pt x="2230582" y="697386"/>
                  <a:pt x="2363190" y="469776"/>
                  <a:pt x="2493818" y="347064"/>
                </a:cubicBezTo>
                <a:cubicBezTo>
                  <a:pt x="2624446" y="224352"/>
                  <a:pt x="2727366" y="178830"/>
                  <a:pt x="2897579" y="121433"/>
                </a:cubicBezTo>
                <a:cubicBezTo>
                  <a:pt x="3067792" y="64036"/>
                  <a:pt x="3350821" y="14555"/>
                  <a:pt x="3515096" y="2680"/>
                </a:cubicBezTo>
                <a:cubicBezTo>
                  <a:pt x="3679371" y="-9195"/>
                  <a:pt x="3766457" y="20493"/>
                  <a:pt x="3883231" y="50181"/>
                </a:cubicBezTo>
                <a:cubicBezTo>
                  <a:pt x="4000005" y="79869"/>
                  <a:pt x="4106884" y="103620"/>
                  <a:pt x="4215741" y="180810"/>
                </a:cubicBezTo>
                <a:cubicBezTo>
                  <a:pt x="4324598" y="258000"/>
                  <a:pt x="4453247" y="422275"/>
                  <a:pt x="4536374" y="51331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5B8F2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795165" y="3135082"/>
            <a:ext cx="807522" cy="1460665"/>
          </a:xfrm>
          <a:custGeom>
            <a:avLst/>
            <a:gdLst>
              <a:gd name="connsiteX0" fmla="*/ 0 w 807522"/>
              <a:gd name="connsiteY0" fmla="*/ 0 h 1460665"/>
              <a:gd name="connsiteX1" fmla="*/ 320633 w 807522"/>
              <a:gd name="connsiteY1" fmla="*/ 498764 h 1460665"/>
              <a:gd name="connsiteX2" fmla="*/ 617516 w 807522"/>
              <a:gd name="connsiteY2" fmla="*/ 1080655 h 1460665"/>
              <a:gd name="connsiteX3" fmla="*/ 807522 w 807522"/>
              <a:gd name="connsiteY3" fmla="*/ 1460665 h 146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522" h="1460665">
                <a:moveTo>
                  <a:pt x="0" y="0"/>
                </a:moveTo>
                <a:cubicBezTo>
                  <a:pt x="108857" y="159327"/>
                  <a:pt x="217714" y="318655"/>
                  <a:pt x="320633" y="498764"/>
                </a:cubicBezTo>
                <a:cubicBezTo>
                  <a:pt x="423552" y="678873"/>
                  <a:pt x="536368" y="920338"/>
                  <a:pt x="617516" y="1080655"/>
                </a:cubicBezTo>
                <a:cubicBezTo>
                  <a:pt x="698664" y="1240972"/>
                  <a:pt x="753093" y="1350818"/>
                  <a:pt x="807522" y="1460665"/>
                </a:cubicBezTo>
              </a:path>
            </a:pathLst>
          </a:cu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5B8F2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795165" y="3135082"/>
            <a:ext cx="2220685" cy="724395"/>
          </a:xfrm>
          <a:custGeom>
            <a:avLst/>
            <a:gdLst>
              <a:gd name="connsiteX0" fmla="*/ 0 w 2220685"/>
              <a:gd name="connsiteY0" fmla="*/ 0 h 724395"/>
              <a:gd name="connsiteX1" fmla="*/ 380010 w 2220685"/>
              <a:gd name="connsiteY1" fmla="*/ 320634 h 724395"/>
              <a:gd name="connsiteX2" fmla="*/ 688768 w 2220685"/>
              <a:gd name="connsiteY2" fmla="*/ 463138 h 724395"/>
              <a:gd name="connsiteX3" fmla="*/ 1223158 w 2220685"/>
              <a:gd name="connsiteY3" fmla="*/ 605642 h 724395"/>
              <a:gd name="connsiteX4" fmla="*/ 1650670 w 2220685"/>
              <a:gd name="connsiteY4" fmla="*/ 665018 h 724395"/>
              <a:gd name="connsiteX5" fmla="*/ 2220685 w 2220685"/>
              <a:gd name="connsiteY5" fmla="*/ 724395 h 72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0685" h="724395">
                <a:moveTo>
                  <a:pt x="0" y="0"/>
                </a:moveTo>
                <a:cubicBezTo>
                  <a:pt x="132607" y="121722"/>
                  <a:pt x="265215" y="243444"/>
                  <a:pt x="380010" y="320634"/>
                </a:cubicBezTo>
                <a:cubicBezTo>
                  <a:pt x="494805" y="397824"/>
                  <a:pt x="548243" y="415637"/>
                  <a:pt x="688768" y="463138"/>
                </a:cubicBezTo>
                <a:cubicBezTo>
                  <a:pt x="829293" y="510639"/>
                  <a:pt x="1062841" y="571995"/>
                  <a:pt x="1223158" y="605642"/>
                </a:cubicBezTo>
                <a:cubicBezTo>
                  <a:pt x="1383475" y="639289"/>
                  <a:pt x="1484415" y="645226"/>
                  <a:pt x="1650670" y="665018"/>
                </a:cubicBezTo>
                <a:cubicBezTo>
                  <a:pt x="1816925" y="684810"/>
                  <a:pt x="2155371" y="708561"/>
                  <a:pt x="2220685" y="724395"/>
                </a:cubicBezTo>
              </a:path>
            </a:pathLst>
          </a:cu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5B8F2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50031" y="1401285"/>
            <a:ext cx="0" cy="3883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50031" y="5284517"/>
            <a:ext cx="73152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386940" y="1508166"/>
            <a:ext cx="1" cy="3776351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833750" y="1537851"/>
            <a:ext cx="1" cy="3776351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219205" y="1508166"/>
            <a:ext cx="1" cy="3776351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-432507" y="3103527"/>
            <a:ext cx="194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Revenue / 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Profit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55943" y="5590691"/>
            <a:ext cx="152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Time</a:t>
            </a:r>
            <a:endParaRPr lang="en-GB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5665" y="5295177"/>
            <a:ext cx="666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Introduction        Growth          Maturity         Decline</a:t>
            </a:r>
            <a:endParaRPr lang="en-GB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6577" y="3060052"/>
            <a:ext cx="152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Steady state (cash cow)</a:t>
            </a:r>
            <a:endParaRPr lang="en-GB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07631" y="3828118"/>
            <a:ext cx="152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Retirement</a:t>
            </a:r>
            <a:endParaRPr lang="en-GB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1009465" y="2609888"/>
            <a:ext cx="1248888" cy="1324371"/>
          </a:xfrm>
          <a:prstGeom prst="borderCallout1">
            <a:avLst>
              <a:gd name="adj1" fmla="val 99822"/>
              <a:gd name="adj2" fmla="val 54424"/>
              <a:gd name="adj3" fmla="val 138504"/>
              <a:gd name="adj4" fmla="val 66263"/>
            </a:avLst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rgbClr val="000000"/>
                </a:solidFill>
              </a:rPr>
              <a:t>Limited competition</a:t>
            </a:r>
          </a:p>
          <a:p>
            <a:r>
              <a:rPr lang="en-GB" sz="1000" dirty="0">
                <a:solidFill>
                  <a:srgbClr val="000000"/>
                </a:solidFill>
              </a:rPr>
              <a:t>Market domination potential</a:t>
            </a:r>
          </a:p>
          <a:p>
            <a:r>
              <a:rPr lang="en-GB" sz="1000" dirty="0">
                <a:solidFill>
                  <a:srgbClr val="000000"/>
                </a:solidFill>
              </a:rPr>
              <a:t>Low volume</a:t>
            </a:r>
          </a:p>
          <a:p>
            <a:r>
              <a:rPr lang="en-GB" sz="1000" dirty="0">
                <a:solidFill>
                  <a:srgbClr val="000000"/>
                </a:solidFill>
              </a:rPr>
              <a:t>High Cost</a:t>
            </a:r>
          </a:p>
          <a:p>
            <a:r>
              <a:rPr lang="en-GB" sz="1000" dirty="0">
                <a:solidFill>
                  <a:srgbClr val="000000"/>
                </a:solidFill>
              </a:rPr>
              <a:t>High failure rate</a:t>
            </a:r>
          </a:p>
          <a:p>
            <a:r>
              <a:rPr lang="en-GB" sz="1000" dirty="0">
                <a:solidFill>
                  <a:srgbClr val="000000"/>
                </a:solidFill>
              </a:rPr>
              <a:t>‘Try-this’ marketing</a:t>
            </a:r>
          </a:p>
        </p:txBody>
      </p:sp>
      <p:sp>
        <p:nvSpPr>
          <p:cNvPr id="22" name="Line Callout 1 21"/>
          <p:cNvSpPr/>
          <p:nvPr/>
        </p:nvSpPr>
        <p:spPr>
          <a:xfrm>
            <a:off x="2047381" y="1537851"/>
            <a:ext cx="1486394" cy="923592"/>
          </a:xfrm>
          <a:prstGeom prst="borderCallout1">
            <a:avLst>
              <a:gd name="adj1" fmla="val 99822"/>
              <a:gd name="adj2" fmla="val 54424"/>
              <a:gd name="adj3" fmla="val 156438"/>
              <a:gd name="adj4" fmla="val 89084"/>
            </a:avLst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rgbClr val="000000"/>
                </a:solidFill>
              </a:rPr>
              <a:t>Rapid volume increase</a:t>
            </a:r>
          </a:p>
          <a:p>
            <a:r>
              <a:rPr lang="en-GB" sz="1000" dirty="0">
                <a:solidFill>
                  <a:srgbClr val="000000"/>
                </a:solidFill>
              </a:rPr>
              <a:t>Competitors increase</a:t>
            </a:r>
          </a:p>
          <a:p>
            <a:r>
              <a:rPr lang="en-GB" sz="1000" dirty="0">
                <a:solidFill>
                  <a:srgbClr val="000000"/>
                </a:solidFill>
              </a:rPr>
              <a:t>Economies of scale</a:t>
            </a:r>
          </a:p>
          <a:p>
            <a:r>
              <a:rPr lang="en-GB" sz="1000" dirty="0">
                <a:solidFill>
                  <a:srgbClr val="000000"/>
                </a:solidFill>
              </a:rPr>
              <a:t>Slightly lower prices</a:t>
            </a:r>
          </a:p>
          <a:p>
            <a:r>
              <a:rPr lang="en-GB" sz="1000" dirty="0">
                <a:solidFill>
                  <a:srgbClr val="000000"/>
                </a:solidFill>
              </a:rPr>
              <a:t>‘Buy-me’ marketing</a:t>
            </a:r>
          </a:p>
        </p:txBody>
      </p:sp>
      <p:sp>
        <p:nvSpPr>
          <p:cNvPr id="23" name="Line Callout 1 22"/>
          <p:cNvSpPr/>
          <p:nvPr/>
        </p:nvSpPr>
        <p:spPr>
          <a:xfrm>
            <a:off x="4125563" y="1401285"/>
            <a:ext cx="1486394" cy="598362"/>
          </a:xfrm>
          <a:prstGeom prst="borderCallout1">
            <a:avLst>
              <a:gd name="adj1" fmla="val 99822"/>
              <a:gd name="adj2" fmla="val 54424"/>
              <a:gd name="adj3" fmla="val 169968"/>
              <a:gd name="adj4" fmla="val 43545"/>
            </a:avLst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rgbClr val="000000"/>
                </a:solidFill>
              </a:rPr>
              <a:t>Limited growth</a:t>
            </a:r>
          </a:p>
          <a:p>
            <a:r>
              <a:rPr lang="en-GB" sz="1000" dirty="0">
                <a:solidFill>
                  <a:srgbClr val="000000"/>
                </a:solidFill>
              </a:rPr>
              <a:t>Lower prices</a:t>
            </a:r>
          </a:p>
          <a:p>
            <a:r>
              <a:rPr lang="en-GB" sz="1000" dirty="0">
                <a:solidFill>
                  <a:srgbClr val="000000"/>
                </a:solidFill>
              </a:rPr>
              <a:t>Replacement products</a:t>
            </a:r>
          </a:p>
        </p:txBody>
      </p:sp>
      <p:sp>
        <p:nvSpPr>
          <p:cNvPr id="24" name="Line Callout 1 23"/>
          <p:cNvSpPr/>
          <p:nvPr/>
        </p:nvSpPr>
        <p:spPr>
          <a:xfrm>
            <a:off x="5765481" y="1700466"/>
            <a:ext cx="1632845" cy="760977"/>
          </a:xfrm>
          <a:prstGeom prst="borderCallout1">
            <a:avLst>
              <a:gd name="adj1" fmla="val 99822"/>
              <a:gd name="adj2" fmla="val 54424"/>
              <a:gd name="adj3" fmla="val 193784"/>
              <a:gd name="adj4" fmla="val 26767"/>
            </a:avLst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rgbClr val="000000"/>
                </a:solidFill>
              </a:rPr>
              <a:t>Volumes drop sharply</a:t>
            </a:r>
          </a:p>
          <a:p>
            <a:r>
              <a:rPr lang="en-GB" sz="1000" dirty="0">
                <a:solidFill>
                  <a:srgbClr val="000000"/>
                </a:solidFill>
              </a:rPr>
              <a:t>Competitors withdraw</a:t>
            </a:r>
          </a:p>
          <a:p>
            <a:r>
              <a:rPr lang="en-GB" sz="1000" dirty="0">
                <a:solidFill>
                  <a:srgbClr val="000000"/>
                </a:solidFill>
              </a:rPr>
              <a:t>Prices can rise</a:t>
            </a:r>
          </a:p>
          <a:p>
            <a:r>
              <a:rPr lang="en-GB" sz="1000" dirty="0">
                <a:solidFill>
                  <a:srgbClr val="000000"/>
                </a:solidFill>
              </a:rPr>
              <a:t>Marketing effort reduced</a:t>
            </a:r>
          </a:p>
        </p:txBody>
      </p:sp>
      <p:sp>
        <p:nvSpPr>
          <p:cNvPr id="10" name="Freeform 9"/>
          <p:cNvSpPr/>
          <p:nvPr/>
        </p:nvSpPr>
        <p:spPr>
          <a:xfrm>
            <a:off x="1710047" y="4483572"/>
            <a:ext cx="4678878" cy="931576"/>
          </a:xfrm>
          <a:custGeom>
            <a:avLst/>
            <a:gdLst>
              <a:gd name="connsiteX0" fmla="*/ 0 w 4678878"/>
              <a:gd name="connsiteY0" fmla="*/ 931576 h 931576"/>
              <a:gd name="connsiteX1" fmla="*/ 546265 w 4678878"/>
              <a:gd name="connsiteY1" fmla="*/ 800947 h 931576"/>
              <a:gd name="connsiteX2" fmla="*/ 843148 w 4678878"/>
              <a:gd name="connsiteY2" fmla="*/ 682194 h 931576"/>
              <a:gd name="connsiteX3" fmla="*/ 1235034 w 4678878"/>
              <a:gd name="connsiteY3" fmla="*/ 480314 h 931576"/>
              <a:gd name="connsiteX4" fmla="*/ 1626919 w 4678878"/>
              <a:gd name="connsiteY4" fmla="*/ 278433 h 931576"/>
              <a:gd name="connsiteX5" fmla="*/ 1959428 w 4678878"/>
              <a:gd name="connsiteY5" fmla="*/ 112179 h 931576"/>
              <a:gd name="connsiteX6" fmla="*/ 2327563 w 4678878"/>
              <a:gd name="connsiteY6" fmla="*/ 17176 h 931576"/>
              <a:gd name="connsiteX7" fmla="*/ 2731324 w 4678878"/>
              <a:gd name="connsiteY7" fmla="*/ 5301 h 931576"/>
              <a:gd name="connsiteX8" fmla="*/ 3170711 w 4678878"/>
              <a:gd name="connsiteY8" fmla="*/ 76553 h 931576"/>
              <a:gd name="connsiteX9" fmla="*/ 3610098 w 4678878"/>
              <a:gd name="connsiteY9" fmla="*/ 183431 h 931576"/>
              <a:gd name="connsiteX10" fmla="*/ 4025735 w 4678878"/>
              <a:gd name="connsiteY10" fmla="*/ 349685 h 931576"/>
              <a:gd name="connsiteX11" fmla="*/ 4322618 w 4678878"/>
              <a:gd name="connsiteY11" fmla="*/ 515940 h 931576"/>
              <a:gd name="connsiteX12" fmla="*/ 4678878 w 4678878"/>
              <a:gd name="connsiteY12" fmla="*/ 800947 h 93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8878" h="931576">
                <a:moveTo>
                  <a:pt x="0" y="931576"/>
                </a:moveTo>
                <a:cubicBezTo>
                  <a:pt x="202870" y="887043"/>
                  <a:pt x="405740" y="842511"/>
                  <a:pt x="546265" y="800947"/>
                </a:cubicBezTo>
                <a:cubicBezTo>
                  <a:pt x="686790" y="759383"/>
                  <a:pt x="728353" y="735633"/>
                  <a:pt x="843148" y="682194"/>
                </a:cubicBezTo>
                <a:cubicBezTo>
                  <a:pt x="957943" y="628755"/>
                  <a:pt x="1235034" y="480314"/>
                  <a:pt x="1235034" y="480314"/>
                </a:cubicBezTo>
                <a:lnTo>
                  <a:pt x="1626919" y="278433"/>
                </a:lnTo>
                <a:cubicBezTo>
                  <a:pt x="1747651" y="217077"/>
                  <a:pt x="1842654" y="155722"/>
                  <a:pt x="1959428" y="112179"/>
                </a:cubicBezTo>
                <a:cubicBezTo>
                  <a:pt x="2076202" y="68636"/>
                  <a:pt x="2198914" y="34989"/>
                  <a:pt x="2327563" y="17176"/>
                </a:cubicBezTo>
                <a:cubicBezTo>
                  <a:pt x="2456212" y="-637"/>
                  <a:pt x="2590799" y="-4595"/>
                  <a:pt x="2731324" y="5301"/>
                </a:cubicBezTo>
                <a:cubicBezTo>
                  <a:pt x="2871849" y="15197"/>
                  <a:pt x="3024249" y="46865"/>
                  <a:pt x="3170711" y="76553"/>
                </a:cubicBezTo>
                <a:cubicBezTo>
                  <a:pt x="3317173" y="106241"/>
                  <a:pt x="3467594" y="137909"/>
                  <a:pt x="3610098" y="183431"/>
                </a:cubicBezTo>
                <a:cubicBezTo>
                  <a:pt x="3752602" y="228953"/>
                  <a:pt x="3906982" y="294267"/>
                  <a:pt x="4025735" y="349685"/>
                </a:cubicBezTo>
                <a:cubicBezTo>
                  <a:pt x="4144488" y="405103"/>
                  <a:pt x="4213761" y="440730"/>
                  <a:pt x="4322618" y="515940"/>
                </a:cubicBezTo>
                <a:cubicBezTo>
                  <a:pt x="4431475" y="591150"/>
                  <a:pt x="4555176" y="696048"/>
                  <a:pt x="4678878" y="80094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5B8F2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842660" y="4892634"/>
            <a:ext cx="2173184" cy="190226"/>
          </a:xfrm>
          <a:custGeom>
            <a:avLst/>
            <a:gdLst>
              <a:gd name="connsiteX0" fmla="*/ 0 w 2173184"/>
              <a:gd name="connsiteY0" fmla="*/ 0 h 190226"/>
              <a:gd name="connsiteX1" fmla="*/ 391885 w 2173184"/>
              <a:gd name="connsiteY1" fmla="*/ 118753 h 190226"/>
              <a:gd name="connsiteX2" fmla="*/ 795646 w 2173184"/>
              <a:gd name="connsiteY2" fmla="*/ 166254 h 190226"/>
              <a:gd name="connsiteX3" fmla="*/ 1270659 w 2173184"/>
              <a:gd name="connsiteY3" fmla="*/ 190005 h 190226"/>
              <a:gd name="connsiteX4" fmla="*/ 1638795 w 2173184"/>
              <a:gd name="connsiteY4" fmla="*/ 178130 h 190226"/>
              <a:gd name="connsiteX5" fmla="*/ 2173184 w 2173184"/>
              <a:gd name="connsiteY5" fmla="*/ 178130 h 19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184" h="190226">
                <a:moveTo>
                  <a:pt x="0" y="0"/>
                </a:moveTo>
                <a:cubicBezTo>
                  <a:pt x="129638" y="45522"/>
                  <a:pt x="259277" y="91044"/>
                  <a:pt x="391885" y="118753"/>
                </a:cubicBezTo>
                <a:cubicBezTo>
                  <a:pt x="524493" y="146462"/>
                  <a:pt x="649184" y="154379"/>
                  <a:pt x="795646" y="166254"/>
                </a:cubicBezTo>
                <a:cubicBezTo>
                  <a:pt x="942108" y="178129"/>
                  <a:pt x="1130134" y="188026"/>
                  <a:pt x="1270659" y="190005"/>
                </a:cubicBezTo>
                <a:cubicBezTo>
                  <a:pt x="1411184" y="191984"/>
                  <a:pt x="1488374" y="180109"/>
                  <a:pt x="1638795" y="178130"/>
                </a:cubicBezTo>
                <a:cubicBezTo>
                  <a:pt x="1789216" y="176151"/>
                  <a:pt x="1981200" y="177140"/>
                  <a:pt x="2173184" y="178130"/>
                </a:cubicBezTo>
              </a:path>
            </a:pathLst>
          </a:cu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5B8F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Product Lifecycle: the Minimum / Optimum Viable Product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50031" y="1401285"/>
            <a:ext cx="0" cy="3883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50031" y="5284517"/>
            <a:ext cx="73152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-432507" y="2965028"/>
            <a:ext cx="1945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Revenue / 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Spend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76780" y="5456093"/>
            <a:ext cx="152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Time</a:t>
            </a:r>
            <a:endParaRPr lang="en-GB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918" y="5295177"/>
            <a:ext cx="185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MVP         OVP</a:t>
            </a:r>
            <a:endParaRPr lang="en-GB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50031" y="1999647"/>
            <a:ext cx="6705603" cy="32848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94566" y="1353316"/>
            <a:ext cx="15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Development spend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71756" y="2375065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Revenue</a:t>
            </a:r>
            <a:endParaRPr lang="en-GB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745690" y="1508166"/>
            <a:ext cx="1" cy="3776351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836250" y="1492656"/>
            <a:ext cx="1" cy="3776351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472540" y="2312421"/>
            <a:ext cx="6282047" cy="2960223"/>
          </a:xfrm>
          <a:custGeom>
            <a:avLst/>
            <a:gdLst>
              <a:gd name="connsiteX0" fmla="*/ 0 w 6282047"/>
              <a:gd name="connsiteY0" fmla="*/ 2960223 h 2960223"/>
              <a:gd name="connsiteX1" fmla="*/ 47502 w 6282047"/>
              <a:gd name="connsiteY1" fmla="*/ 2508961 h 2960223"/>
              <a:gd name="connsiteX2" fmla="*/ 166255 w 6282047"/>
              <a:gd name="connsiteY2" fmla="*/ 2045823 h 2960223"/>
              <a:gd name="connsiteX3" fmla="*/ 344385 w 6282047"/>
              <a:gd name="connsiteY3" fmla="*/ 1653937 h 2960223"/>
              <a:gd name="connsiteX4" fmla="*/ 629392 w 6282047"/>
              <a:gd name="connsiteY4" fmla="*/ 1285802 h 2960223"/>
              <a:gd name="connsiteX5" fmla="*/ 938151 w 6282047"/>
              <a:gd name="connsiteY5" fmla="*/ 941418 h 2960223"/>
              <a:gd name="connsiteX6" fmla="*/ 1377538 w 6282047"/>
              <a:gd name="connsiteY6" fmla="*/ 656410 h 2960223"/>
              <a:gd name="connsiteX7" fmla="*/ 1959429 w 6282047"/>
              <a:gd name="connsiteY7" fmla="*/ 466405 h 2960223"/>
              <a:gd name="connsiteX8" fmla="*/ 2719450 w 6282047"/>
              <a:gd name="connsiteY8" fmla="*/ 288275 h 2960223"/>
              <a:gd name="connsiteX9" fmla="*/ 3443844 w 6282047"/>
              <a:gd name="connsiteY9" fmla="*/ 169522 h 2960223"/>
              <a:gd name="connsiteX10" fmla="*/ 4607626 w 6282047"/>
              <a:gd name="connsiteY10" fmla="*/ 50769 h 2960223"/>
              <a:gd name="connsiteX11" fmla="*/ 5700156 w 6282047"/>
              <a:gd name="connsiteY11" fmla="*/ 27018 h 2960223"/>
              <a:gd name="connsiteX12" fmla="*/ 6282047 w 6282047"/>
              <a:gd name="connsiteY12" fmla="*/ 15143 h 296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82047" h="2960223">
                <a:moveTo>
                  <a:pt x="0" y="2960223"/>
                </a:moveTo>
                <a:cubicBezTo>
                  <a:pt x="9896" y="2810792"/>
                  <a:pt x="19793" y="2661361"/>
                  <a:pt x="47502" y="2508961"/>
                </a:cubicBezTo>
                <a:cubicBezTo>
                  <a:pt x="75211" y="2356561"/>
                  <a:pt x="116775" y="2188327"/>
                  <a:pt x="166255" y="2045823"/>
                </a:cubicBezTo>
                <a:cubicBezTo>
                  <a:pt x="215735" y="1903319"/>
                  <a:pt x="267196" y="1780607"/>
                  <a:pt x="344385" y="1653937"/>
                </a:cubicBezTo>
                <a:cubicBezTo>
                  <a:pt x="421574" y="1527267"/>
                  <a:pt x="530431" y="1404555"/>
                  <a:pt x="629392" y="1285802"/>
                </a:cubicBezTo>
                <a:cubicBezTo>
                  <a:pt x="728353" y="1167049"/>
                  <a:pt x="813460" y="1046317"/>
                  <a:pt x="938151" y="941418"/>
                </a:cubicBezTo>
                <a:cubicBezTo>
                  <a:pt x="1062842" y="836519"/>
                  <a:pt x="1207325" y="735579"/>
                  <a:pt x="1377538" y="656410"/>
                </a:cubicBezTo>
                <a:cubicBezTo>
                  <a:pt x="1547751" y="577241"/>
                  <a:pt x="1735777" y="527761"/>
                  <a:pt x="1959429" y="466405"/>
                </a:cubicBezTo>
                <a:cubicBezTo>
                  <a:pt x="2183081" y="405049"/>
                  <a:pt x="2472048" y="337755"/>
                  <a:pt x="2719450" y="288275"/>
                </a:cubicBezTo>
                <a:cubicBezTo>
                  <a:pt x="2966853" y="238794"/>
                  <a:pt x="3129148" y="209106"/>
                  <a:pt x="3443844" y="169522"/>
                </a:cubicBezTo>
                <a:cubicBezTo>
                  <a:pt x="3758540" y="129938"/>
                  <a:pt x="4231574" y="74520"/>
                  <a:pt x="4607626" y="50769"/>
                </a:cubicBezTo>
                <a:cubicBezTo>
                  <a:pt x="4983678" y="27018"/>
                  <a:pt x="5700156" y="27018"/>
                  <a:pt x="5700156" y="27018"/>
                </a:cubicBezTo>
                <a:cubicBezTo>
                  <a:pt x="5979226" y="21080"/>
                  <a:pt x="6192982" y="-22462"/>
                  <a:pt x="6282047" y="1514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5B8F2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289465" y="2850078"/>
            <a:ext cx="0" cy="1270660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335854" y="3211675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Profit</a:t>
            </a:r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Notched Right Arrow 36"/>
          <p:cNvSpPr/>
          <p:nvPr/>
        </p:nvSpPr>
        <p:spPr>
          <a:xfrm>
            <a:off x="3582390" y="4281663"/>
            <a:ext cx="4037610" cy="675676"/>
          </a:xfrm>
          <a:prstGeom prst="notchedRightArrow">
            <a:avLst/>
          </a:prstGeom>
          <a:gradFill>
            <a:gsLst>
              <a:gs pos="5000">
                <a:schemeClr val="accent1">
                  <a:tint val="100000"/>
                  <a:shade val="100000"/>
                  <a:satMod val="130000"/>
                </a:schemeClr>
              </a:gs>
              <a:gs pos="61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Wasted effort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3" name="Line Callout 1 22"/>
          <p:cNvSpPr/>
          <p:nvPr/>
        </p:nvSpPr>
        <p:spPr>
          <a:xfrm>
            <a:off x="1292185" y="2375065"/>
            <a:ext cx="1277710" cy="598362"/>
          </a:xfrm>
          <a:prstGeom prst="borderCallout1">
            <a:avLst>
              <a:gd name="adj1" fmla="val 99822"/>
              <a:gd name="adj2" fmla="val 54424"/>
              <a:gd name="adj3" fmla="val 277138"/>
              <a:gd name="adj4" fmla="val 76075"/>
            </a:avLst>
          </a:prstGeom>
          <a:solidFill>
            <a:schemeClr val="bg1"/>
          </a:solidFill>
          <a:ln w="25400">
            <a:solidFill>
              <a:schemeClr val="accent1">
                <a:shade val="95000"/>
                <a:satMod val="10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00000"/>
                </a:solidFill>
              </a:rPr>
              <a:t>Target zone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Victims of our own success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40000" y="1748906"/>
            <a:ext cx="82534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“Prolonged product portfolio proliferation precipitates progress paralysis.”</a:t>
            </a:r>
          </a:p>
          <a:p>
            <a:pPr algn="r"/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- Me, 2014</a:t>
            </a:r>
            <a:endParaRPr lang="en-GB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A pink fluffy world view of support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42912" y="885825"/>
            <a:ext cx="8224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Assumptions: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First six months 100% effort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3 months 50% effort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Ongoing commitment 20% effort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49" y="2337705"/>
            <a:ext cx="4991100" cy="328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9" y="2337705"/>
            <a:ext cx="2729995" cy="164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8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Orchard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independent limited company</a:t>
            </a:r>
          </a:p>
          <a:p>
            <a:r>
              <a:rPr lang="en-GB" dirty="0"/>
              <a:t>Dedicated to Social Housing Sector</a:t>
            </a:r>
          </a:p>
          <a:p>
            <a:r>
              <a:rPr lang="en-GB" dirty="0" smtClean="0"/>
              <a:t>27% </a:t>
            </a:r>
            <a:r>
              <a:rPr lang="en-GB" dirty="0"/>
              <a:t>of housing </a:t>
            </a:r>
            <a:r>
              <a:rPr lang="en-GB" dirty="0" smtClean="0"/>
              <a:t>management market*</a:t>
            </a:r>
          </a:p>
          <a:p>
            <a:r>
              <a:rPr lang="en-GB" dirty="0" smtClean="0"/>
              <a:t>Annual </a:t>
            </a:r>
            <a:r>
              <a:rPr lang="en-GB" dirty="0"/>
              <a:t>revenues of £</a:t>
            </a:r>
            <a:r>
              <a:rPr lang="en-GB" dirty="0" smtClean="0"/>
              <a:t>14.5 million</a:t>
            </a:r>
            <a:endParaRPr lang="en-GB" dirty="0"/>
          </a:p>
          <a:p>
            <a:r>
              <a:rPr lang="en-GB" dirty="0"/>
              <a:t>Continuous investment in </a:t>
            </a:r>
            <a:r>
              <a:rPr lang="en-GB" dirty="0" smtClean="0"/>
              <a:t>product</a:t>
            </a:r>
          </a:p>
          <a:p>
            <a:r>
              <a:rPr lang="en-GB" dirty="0" smtClean="0"/>
              <a:t>2013 acquired in4systems (Promaster)</a:t>
            </a:r>
            <a:endParaRPr lang="en-GB" dirty="0"/>
          </a:p>
          <a:p>
            <a:r>
              <a:rPr lang="en-GB" dirty="0"/>
              <a:t>Close relationship with customers</a:t>
            </a:r>
          </a:p>
          <a:p>
            <a:r>
              <a:rPr lang="en-GB" dirty="0" smtClean="0"/>
              <a:t>170+ Customers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* Housemark 2013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Company Overview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Aidan Dunphy, Product Manager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99" y="1052736"/>
            <a:ext cx="3203302" cy="338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7" descr="localgovt_2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341" y="5298517"/>
            <a:ext cx="538957" cy="5762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1" descr="rsl_logo8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3" y="5445224"/>
            <a:ext cx="1255517" cy="36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http://www.housingnet.co.uk/logo/rsl_logo3788.jpg?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41" y="4415312"/>
            <a:ext cx="902208" cy="72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http://www.simplybelfast.co.uk/simply_belfast/belfast_news_central/belfast_news_central_structure/Northern_Ireland_Housing_Executiv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932" y="5243418"/>
            <a:ext cx="972517" cy="7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2" descr="rsl_logo43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89" y="5331719"/>
            <a:ext cx="1241102" cy="50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22839"/>
            <a:ext cx="1309572" cy="71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3" y="4584628"/>
            <a:ext cx="10795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651828"/>
            <a:ext cx="12239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M:\Logos\SLH logos\New SLH logos 2011\Logos for inserting into word, on documents\South Liverpool Home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81" y="4547714"/>
            <a:ext cx="1666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351" y="4390439"/>
            <a:ext cx="1089494" cy="79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Reality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42912" y="885825"/>
            <a:ext cx="8224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Assumptions: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First six months 100% effort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Ongoing commitment 50% effort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262803"/>
            <a:ext cx="5133974" cy="337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1" y="2262803"/>
            <a:ext cx="2653137" cy="159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7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The build it yourself approach (AKA “bottomless pockets”)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40000" y="1119352"/>
            <a:ext cx="822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Questions: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What is your key role and competency?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Are you a software house?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How many clients does your software development facility have?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How can they support in-house solutions in the long term?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Will you ever achieve IT perfection?</a:t>
            </a:r>
          </a:p>
        </p:txBody>
      </p:sp>
    </p:spTree>
    <p:extLst>
      <p:ext uri="{BB962C8B-B14F-4D97-AF65-F5344CB8AC3E}">
        <p14:creationId xmlns:p14="http://schemas.microsoft.com/office/powerpoint/2010/main" val="15303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do you need?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2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What do you need?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40000" y="1119352"/>
            <a:ext cx="822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“I will never buy an integrated housing management system again.”</a:t>
            </a:r>
          </a:p>
          <a:p>
            <a:endParaRPr lang="en-GB" sz="2800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…but do you still need an IT system to help you manage your housing, which is integrated?</a:t>
            </a:r>
          </a:p>
        </p:txBody>
      </p:sp>
    </p:spTree>
    <p:extLst>
      <p:ext uri="{BB962C8B-B14F-4D97-AF65-F5344CB8AC3E}">
        <p14:creationId xmlns:p14="http://schemas.microsoft.com/office/powerpoint/2010/main" val="289151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Introducing…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40000" y="1119352"/>
            <a:ext cx="822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The IHMS is dead. Long live the…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38162" y="1842448"/>
            <a:ext cx="822483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13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SHMI</a:t>
            </a:r>
            <a:endParaRPr lang="en-GB" sz="13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36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Integrated business solutions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1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Integration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pic>
        <p:nvPicPr>
          <p:cNvPr id="11266" name="Picture 2" descr="File:ESB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92" y="1069564"/>
            <a:ext cx="2683444" cy="474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77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Integration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pic>
        <p:nvPicPr>
          <p:cNvPr id="12290" name="Picture 2" descr="https://enterprisearchitecture.nih.gov/SiteCollectionDocuments/enterprisearchitecture.nih.gov/ArchLib/Images/PatternImages/EnterpriseServiceBusPatte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1190048"/>
            <a:ext cx="8164513" cy="397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Integration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pic>
        <p:nvPicPr>
          <p:cNvPr id="6146" name="Picture 2" descr="http://i.msdn.microsoft.com/dynimg/IC2964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53" y="1057876"/>
            <a:ext cx="6108747" cy="461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2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Why do you care what’s under the bonnet?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40000" y="1119352"/>
            <a:ext cx="822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Q: Why did the chicken cross the road?</a:t>
            </a:r>
            <a:endParaRPr lang="en-GB" sz="3200" b="1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endParaRPr lang="en-GB" sz="3200" b="1" dirty="0" smtClean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3200" b="1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A: Cloud.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www.dilbert.com/dyn/str_strip/000000000/00000000/0000000/100000/00000/9000/700/109703/109703.strip.pri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93" y="3042858"/>
            <a:ext cx="8127813" cy="252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24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How did we get to where we are today?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40000" y="1119352"/>
            <a:ext cx="822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pic>
        <p:nvPicPr>
          <p:cNvPr id="2050" name="Picture 2" descr="http://sparkfileblog.com/wp-content/uploads/2013/11/90s-No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000" y="1119351"/>
            <a:ext cx="4536967" cy="454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3569" y="1241946"/>
            <a:ext cx="33994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Councils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In-house/bespoke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Character / terminals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Little/no integration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Unsustainable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Looking for packaged “off the shelf” solution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Birth of the IHMS</a:t>
            </a:r>
          </a:p>
        </p:txBody>
      </p:sp>
    </p:spTree>
    <p:extLst>
      <p:ext uri="{BB962C8B-B14F-4D97-AF65-F5344CB8AC3E}">
        <p14:creationId xmlns:p14="http://schemas.microsoft.com/office/powerpoint/2010/main" val="3315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OK then, so what is ERP?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9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What is it again?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40000" y="1119352"/>
            <a:ext cx="8223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What is ERP?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Supply Chain </a:t>
            </a:r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Management</a:t>
            </a:r>
            <a:endParaRPr lang="en-GB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Project Management</a:t>
            </a:r>
            <a:endParaRPr lang="en-GB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Financial Management</a:t>
            </a:r>
            <a:endParaRPr lang="en-GB" dirty="0" smtClean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Who needs ERP?</a:t>
            </a:r>
            <a:endParaRPr lang="en-GB" dirty="0" smtClean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Fragmented, fragile </a:t>
            </a:r>
            <a:r>
              <a:rPr lang="en-GB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patchwork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Duplication, poor data quality, inefficient process</a:t>
            </a:r>
            <a:endParaRPr lang="en-GB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Difficult </a:t>
            </a:r>
            <a:r>
              <a:rPr lang="en-GB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getting </a:t>
            </a:r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reports / BI / SVOT</a:t>
            </a:r>
            <a:endParaRPr lang="en-GB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Triggers </a:t>
            </a:r>
            <a:r>
              <a:rPr lang="en-GB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managed manually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Who </a:t>
            </a:r>
            <a:r>
              <a:rPr lang="en-GB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are we talking to, about what</a:t>
            </a:r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n-GB" dirty="0" smtClean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Who supplies ERP?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40000" y="1119352"/>
            <a:ext cx="38682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err="1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Netsuite</a:t>
            </a:r>
            <a:r>
              <a:rPr lang="en-GB" sz="24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ERP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err="1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Aptean</a:t>
            </a: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 ERP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Friedman Frontier ERP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err="1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Epicor</a:t>
            </a: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 ERP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err="1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Plex</a:t>
            </a: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 Systems </a:t>
            </a:r>
            <a:r>
              <a:rPr lang="en-GB" sz="2400" dirty="0" err="1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Plex</a:t>
            </a: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 Online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Microsoft Dynamics GP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err="1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Intacct</a:t>
            </a: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 Accounting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err="1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Syspro</a:t>
            </a:r>
            <a:endParaRPr lang="en-GB" sz="2400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Sage ERP X3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Global Shop Solutions One-System </a:t>
            </a:r>
            <a:r>
              <a:rPr lang="en-GB" sz="24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ERP</a:t>
            </a:r>
            <a:endParaRPr lang="en-GB" sz="2400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1624" y="1119351"/>
            <a:ext cx="38682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IFS </a:t>
            </a: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Applications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Unit4 </a:t>
            </a:r>
            <a:r>
              <a:rPr lang="en-GB" sz="2400" dirty="0" err="1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Agresso</a:t>
            </a:r>
            <a:endParaRPr lang="en-GB" sz="2400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SAP ERP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err="1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Kenandy</a:t>
            </a: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 Social ERP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VAI S2K Enterprise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IQMS </a:t>
            </a:r>
            <a:r>
              <a:rPr lang="en-GB" sz="2400" dirty="0" err="1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EnterpriseIQ</a:t>
            </a: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 Manufacturing ERP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Assist Cornerstone Commerce Suite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Oracle E-Business Suite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err="1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Infor</a:t>
            </a: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 LN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Blue Link </a:t>
            </a:r>
            <a:r>
              <a:rPr lang="en-GB" sz="2400" dirty="0" err="1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lite</a:t>
            </a: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ERP</a:t>
            </a:r>
          </a:p>
        </p:txBody>
      </p:sp>
    </p:spTree>
    <p:extLst>
      <p:ext uri="{BB962C8B-B14F-4D97-AF65-F5344CB8AC3E}">
        <p14:creationId xmlns:p14="http://schemas.microsoft.com/office/powerpoint/2010/main" val="27256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What should it do?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40000" y="1119352"/>
            <a:ext cx="822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MUST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Comprehensive </a:t>
            </a: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IT solution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One </a:t>
            </a: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version of the truth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Seamless </a:t>
            </a: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flow of data and tasks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Easy reporting and powerful BI</a:t>
            </a:r>
            <a:endParaRPr lang="en-GB" sz="2400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800" b="1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SHOULD</a:t>
            </a:r>
            <a:endParaRPr lang="en-GB" sz="2400" b="1" dirty="0" smtClean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Familiar</a:t>
            </a: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, consistent look and feel throughout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Good </a:t>
            </a: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fit to existing/future business processes</a:t>
            </a:r>
          </a:p>
          <a:p>
            <a:endParaRPr lang="en-GB" sz="2400" dirty="0" smtClean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What should it do?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40000" y="1119352"/>
            <a:ext cx="8223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COULD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Right technology platform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Flexible/customisable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Low risk</a:t>
            </a:r>
          </a:p>
          <a:p>
            <a:endParaRPr lang="en-GB" sz="2400" dirty="0" smtClean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800" b="1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WON’T</a:t>
            </a:r>
            <a:endParaRPr lang="en-GB" sz="2400" b="1" dirty="0" smtClean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Fix your business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Achieve perfection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Be completed (see “change”)</a:t>
            </a:r>
          </a:p>
          <a:p>
            <a:endParaRPr lang="en-GB" sz="2400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What should it do?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40000" y="1119352"/>
            <a:ext cx="822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SHOULDN’T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Become a failed dream</a:t>
            </a:r>
            <a:endParaRPr lang="en-GB" sz="2400" dirty="0" smtClean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endParaRPr lang="en-GB" sz="2400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800" b="1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DOESN’T HAVE TO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/>
              <a:t>Be called “ERP”</a:t>
            </a:r>
          </a:p>
          <a:p>
            <a:endParaRPr lang="en-GB" sz="2400" dirty="0" smtClean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8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Who should do this?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0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Commercial thinking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40000" y="1119352"/>
            <a:ext cx="8223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Increased pressures on RPs’ finances: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Changes in funding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Recession – increased hardship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Welfare Reform – decreased benefits, changes in payment patterns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How to balance the books?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>
              <a:solidFill>
                <a:srgbClr val="5B8F2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38162" y="3387458"/>
            <a:ext cx="2890816" cy="1730452"/>
          </a:xfrm>
          <a:custGeom>
            <a:avLst/>
            <a:gdLst>
              <a:gd name="connsiteX0" fmla="*/ 0 w 2890816"/>
              <a:gd name="connsiteY0" fmla="*/ 0 h 1156326"/>
              <a:gd name="connsiteX1" fmla="*/ 2312653 w 2890816"/>
              <a:gd name="connsiteY1" fmla="*/ 0 h 1156326"/>
              <a:gd name="connsiteX2" fmla="*/ 2890816 w 2890816"/>
              <a:gd name="connsiteY2" fmla="*/ 578163 h 1156326"/>
              <a:gd name="connsiteX3" fmla="*/ 2312653 w 2890816"/>
              <a:gd name="connsiteY3" fmla="*/ 1156326 h 1156326"/>
              <a:gd name="connsiteX4" fmla="*/ 0 w 2890816"/>
              <a:gd name="connsiteY4" fmla="*/ 1156326 h 1156326"/>
              <a:gd name="connsiteX5" fmla="*/ 578163 w 2890816"/>
              <a:gd name="connsiteY5" fmla="*/ 578163 h 1156326"/>
              <a:gd name="connsiteX6" fmla="*/ 0 w 2890816"/>
              <a:gd name="connsiteY6" fmla="*/ 0 h 115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0816" h="1156326">
                <a:moveTo>
                  <a:pt x="0" y="0"/>
                </a:moveTo>
                <a:lnTo>
                  <a:pt x="2312653" y="0"/>
                </a:lnTo>
                <a:lnTo>
                  <a:pt x="2890816" y="578163"/>
                </a:lnTo>
                <a:lnTo>
                  <a:pt x="2312653" y="1156326"/>
                </a:lnTo>
                <a:lnTo>
                  <a:pt x="0" y="1156326"/>
                </a:lnTo>
                <a:lnTo>
                  <a:pt x="578163" y="5781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4173" tIns="25337" rIns="603500" bIns="25337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dirty="0" smtClean="0">
                <a:solidFill>
                  <a:srgbClr val="000000"/>
                </a:solidFill>
              </a:rPr>
              <a:t>Increase commercial activity</a:t>
            </a:r>
            <a:endParaRPr lang="en-GB" sz="1900" dirty="0">
              <a:solidFill>
                <a:srgbClr val="00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139898" y="3387458"/>
            <a:ext cx="2890816" cy="1730452"/>
          </a:xfrm>
          <a:custGeom>
            <a:avLst/>
            <a:gdLst>
              <a:gd name="connsiteX0" fmla="*/ 0 w 2890816"/>
              <a:gd name="connsiteY0" fmla="*/ 0 h 1156326"/>
              <a:gd name="connsiteX1" fmla="*/ 2312653 w 2890816"/>
              <a:gd name="connsiteY1" fmla="*/ 0 h 1156326"/>
              <a:gd name="connsiteX2" fmla="*/ 2890816 w 2890816"/>
              <a:gd name="connsiteY2" fmla="*/ 578163 h 1156326"/>
              <a:gd name="connsiteX3" fmla="*/ 2312653 w 2890816"/>
              <a:gd name="connsiteY3" fmla="*/ 1156326 h 1156326"/>
              <a:gd name="connsiteX4" fmla="*/ 0 w 2890816"/>
              <a:gd name="connsiteY4" fmla="*/ 1156326 h 1156326"/>
              <a:gd name="connsiteX5" fmla="*/ 578163 w 2890816"/>
              <a:gd name="connsiteY5" fmla="*/ 578163 h 1156326"/>
              <a:gd name="connsiteX6" fmla="*/ 0 w 2890816"/>
              <a:gd name="connsiteY6" fmla="*/ 0 h 115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0816" h="1156326">
                <a:moveTo>
                  <a:pt x="0" y="0"/>
                </a:moveTo>
                <a:lnTo>
                  <a:pt x="2312653" y="0"/>
                </a:lnTo>
                <a:lnTo>
                  <a:pt x="2890816" y="578163"/>
                </a:lnTo>
                <a:lnTo>
                  <a:pt x="2312653" y="1156326"/>
                </a:lnTo>
                <a:lnTo>
                  <a:pt x="0" y="1156326"/>
                </a:lnTo>
                <a:lnTo>
                  <a:pt x="578163" y="5781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4173" tIns="25337" rIns="603500" bIns="25337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dirty="0" smtClean="0">
                <a:solidFill>
                  <a:srgbClr val="000000"/>
                </a:solidFill>
              </a:rPr>
              <a:t>Restructure, create commercial company</a:t>
            </a:r>
            <a:endParaRPr lang="en-GB" sz="1900" dirty="0">
              <a:solidFill>
                <a:srgbClr val="00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741633" y="3387458"/>
            <a:ext cx="2890816" cy="1730452"/>
          </a:xfrm>
          <a:custGeom>
            <a:avLst/>
            <a:gdLst>
              <a:gd name="connsiteX0" fmla="*/ 0 w 2890816"/>
              <a:gd name="connsiteY0" fmla="*/ 0 h 1156326"/>
              <a:gd name="connsiteX1" fmla="*/ 2312653 w 2890816"/>
              <a:gd name="connsiteY1" fmla="*/ 0 h 1156326"/>
              <a:gd name="connsiteX2" fmla="*/ 2890816 w 2890816"/>
              <a:gd name="connsiteY2" fmla="*/ 578163 h 1156326"/>
              <a:gd name="connsiteX3" fmla="*/ 2312653 w 2890816"/>
              <a:gd name="connsiteY3" fmla="*/ 1156326 h 1156326"/>
              <a:gd name="connsiteX4" fmla="*/ 0 w 2890816"/>
              <a:gd name="connsiteY4" fmla="*/ 1156326 h 1156326"/>
              <a:gd name="connsiteX5" fmla="*/ 578163 w 2890816"/>
              <a:gd name="connsiteY5" fmla="*/ 578163 h 1156326"/>
              <a:gd name="connsiteX6" fmla="*/ 0 w 2890816"/>
              <a:gd name="connsiteY6" fmla="*/ 0 h 115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0816" h="1156326">
                <a:moveTo>
                  <a:pt x="0" y="0"/>
                </a:moveTo>
                <a:lnTo>
                  <a:pt x="2312653" y="0"/>
                </a:lnTo>
                <a:lnTo>
                  <a:pt x="2890816" y="578163"/>
                </a:lnTo>
                <a:lnTo>
                  <a:pt x="2312653" y="1156326"/>
                </a:lnTo>
                <a:lnTo>
                  <a:pt x="0" y="1156326"/>
                </a:lnTo>
                <a:lnTo>
                  <a:pt x="578163" y="5781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4173" tIns="25337" rIns="603500" bIns="25337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dirty="0" smtClean="0">
                <a:solidFill>
                  <a:srgbClr val="000000"/>
                </a:solidFill>
              </a:rPr>
              <a:t>Rebrand, reposition group</a:t>
            </a:r>
            <a:endParaRPr lang="en-GB" sz="19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8161" y="5343902"/>
            <a:ext cx="8224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“We’re a business that happens to do Social Housing.”</a:t>
            </a:r>
          </a:p>
        </p:txBody>
      </p:sp>
    </p:spTree>
    <p:extLst>
      <p:ext uri="{BB962C8B-B14F-4D97-AF65-F5344CB8AC3E}">
        <p14:creationId xmlns:p14="http://schemas.microsoft.com/office/powerpoint/2010/main" val="175236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Is Social Housing just another business?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40000" y="1119352"/>
            <a:ext cx="822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Do private sector landlords: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Have a responsibility to house people?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Align rent payment schedules with patterns of pay?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Offer financial management support?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Manage anti-social behaviour?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Promote involvement?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Run their business on a not-for-profit basis?</a:t>
            </a:r>
          </a:p>
          <a:p>
            <a:endParaRPr lang="en-GB" dirty="0" smtClean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Is Social Housing just another business?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pic>
        <p:nvPicPr>
          <p:cNvPr id="13314" name="Picture 2" descr="File:Baby vs. Bathwater Annota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38" y="1145004"/>
            <a:ext cx="6181075" cy="463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The Integrated Housing Management System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72955" y="1037230"/>
            <a:ext cx="8652681" cy="4612943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Common person/property/tenancy database</a:t>
            </a:r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lowchart: Magnetic Disk 2"/>
          <p:cNvSpPr/>
          <p:nvPr/>
        </p:nvSpPr>
        <p:spPr>
          <a:xfrm>
            <a:off x="528084" y="1339091"/>
            <a:ext cx="1505502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Rents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5458078" y="1339091"/>
            <a:ext cx="149542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Contractor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3818106" y="1339091"/>
            <a:ext cx="149542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Responsive Repairs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" name="Flowchart: Magnetic Disk 22"/>
          <p:cNvSpPr/>
          <p:nvPr/>
        </p:nvSpPr>
        <p:spPr>
          <a:xfrm>
            <a:off x="3813068" y="3186150"/>
            <a:ext cx="149542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Leaseholders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" name="Flowchart: Magnetic Disk 25"/>
          <p:cNvSpPr/>
          <p:nvPr/>
        </p:nvSpPr>
        <p:spPr>
          <a:xfrm>
            <a:off x="2178134" y="1339091"/>
            <a:ext cx="149542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Arrears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7098051" y="1339091"/>
            <a:ext cx="149542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0000"/>
                </a:solidFill>
              </a:rPr>
              <a:t>Planned Maintenance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9" name="Flowchart: Magnetic Disk 28"/>
          <p:cNvSpPr/>
          <p:nvPr/>
        </p:nvSpPr>
        <p:spPr>
          <a:xfrm>
            <a:off x="528084" y="3186150"/>
            <a:ext cx="149542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Allocations &amp; CBL</a:t>
            </a:r>
          </a:p>
        </p:txBody>
      </p:sp>
      <p:sp>
        <p:nvSpPr>
          <p:cNvPr id="34" name="Flowchart: Magnetic Disk 33"/>
          <p:cNvSpPr/>
          <p:nvPr/>
        </p:nvSpPr>
        <p:spPr>
          <a:xfrm>
            <a:off x="5455560" y="3186150"/>
            <a:ext cx="149542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Estates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0" name="Flowchart: Magnetic Disk 39"/>
          <p:cNvSpPr/>
          <p:nvPr/>
        </p:nvSpPr>
        <p:spPr>
          <a:xfrm>
            <a:off x="2170576" y="3186150"/>
            <a:ext cx="149542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Voids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" name="Flowchart: Magnetic Disk 24"/>
          <p:cNvSpPr/>
          <p:nvPr/>
        </p:nvSpPr>
        <p:spPr>
          <a:xfrm>
            <a:off x="7098051" y="3186150"/>
            <a:ext cx="149542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Supporting People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1678744" y="1964158"/>
            <a:ext cx="709684" cy="39578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Left-Right Arrow 29"/>
          <p:cNvSpPr/>
          <p:nvPr/>
        </p:nvSpPr>
        <p:spPr>
          <a:xfrm>
            <a:off x="6743209" y="2162051"/>
            <a:ext cx="709684" cy="39578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Left-Right Arrow 30"/>
          <p:cNvSpPr/>
          <p:nvPr/>
        </p:nvSpPr>
        <p:spPr>
          <a:xfrm>
            <a:off x="5056204" y="2160930"/>
            <a:ext cx="709684" cy="39578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Left-Right Arrow 31"/>
          <p:cNvSpPr/>
          <p:nvPr/>
        </p:nvSpPr>
        <p:spPr>
          <a:xfrm>
            <a:off x="1747494" y="4029585"/>
            <a:ext cx="709684" cy="39578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1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5" grpId="0" animBg="1"/>
      <p:bldP spid="23" grpId="0" animBg="1"/>
      <p:bldP spid="26" grpId="0" animBg="1"/>
      <p:bldP spid="28" grpId="0" animBg="1"/>
      <p:bldP spid="29" grpId="0" animBg="1"/>
      <p:bldP spid="34" grpId="0" animBg="1"/>
      <p:bldP spid="40" grpId="0" animBg="1"/>
      <p:bldP spid="25" grpId="0" animBg="1"/>
      <p:bldP spid="4" grpId="0" animBg="1"/>
      <p:bldP spid="30" grpId="0" animBg="1"/>
      <p:bldP spid="31" grpId="0" animBg="1"/>
      <p:bldP spid="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Summary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40000" y="1119352"/>
            <a:ext cx="8223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You need an agile, fit-for-purpose business solution which meets your needs today and in the future.</a:t>
            </a:r>
          </a:p>
          <a:p>
            <a:endParaRPr lang="en-GB" sz="2800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This needs to be integrated, scalable and use the right technology to support future growth.</a:t>
            </a:r>
          </a:p>
          <a:p>
            <a:endParaRPr lang="en-GB" sz="2800" dirty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solidFill>
                  <a:srgbClr val="5B8F21"/>
                </a:solidFill>
                <a:latin typeface="Arial" pitchFamily="34" charset="0"/>
                <a:cs typeface="Arial" pitchFamily="34" charset="0"/>
              </a:rPr>
              <a:t>Social Housing is not like other businesses, and you need IT partners who understand that.</a:t>
            </a:r>
            <a:endParaRPr lang="en-GB" sz="2000" dirty="0" smtClean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solidFill>
                <a:srgbClr val="5B8F2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3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How did we get to where we are today?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40000" y="1119352"/>
            <a:ext cx="822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63569" y="1241946"/>
            <a:ext cx="33994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CRM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Workflow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Web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Integration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Microsoft!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Mobile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://sparkfileblog.com/wp-content/uploads/2013/11/90s-No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000" y="1119351"/>
            <a:ext cx="4536967" cy="454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istory of Now: The Story of the Nought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19351"/>
            <a:ext cx="4804055" cy="454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QSERUSExMVFBQWGRoaFxgWFh8ZFxwaFxwaHRgfGhwaHCYgHB0kGh4aIi8kJCgpLSwsGh4xNTAqNSYrLCkBCQoKDgwOGg8PGSokHSUvLjU1NSs1KSksMSwtKikpNSouLCoqLyosKiopKS4sLSktLCwsKSoqLCwpLSkqKSkpLP/AABEIAIoAwgMBIgACEQEDEQH/xAAcAAACAwEBAQEAAAAAAAAAAAAABgQFBwMCAQj/xABLEAACAQMBBQQGBAoGCQUAAAABAgMABBEhBQYSMUEHE1FxIjJhgZGhFCNysjM1QlNzgpKxwtEXUmLB0vEVFiU0Q5Ph4/AkVGOis//EABkBAQADAQEAAAAAAAAAAAAAAAABAwQCBf/EACoRAAICAQQABQMFAQAAAAAAAAABAgMRBBIhMRMyUWFxIkGxI6HB0eEU/9oADAMBAAIRAxEAPwDcKKKKAKKK5z3CoOJmCj20SyQ2lyzpRVHc71INEUt7ToP51AfemXoEHuJ/vrRHTWP7GSWtpj98/A10UuWm9RziRRjxXp7jzpgilDAMpyDqCKrsqlX5i6q+Fq+lnuiiiqy4XdsX7M5QHCrpgdT1zUO2umQ5U49nQ+dTNr2DK5cDKnXTp45qHbWrOcKM+3oPOvSht2ex49m/xH6jXDJxKGHUZr3XiGPhUKOgxXuvOffB66zjkKVb++aRjr6PQdKaqVb+xaNjp6PQ9P8AOtGnxl57Mer3bVjo+2F80bDU8PUdP86aaVrCwaRhp6PU9P8AOmmmoxlY7J0m7a89BXieXhUsegJ+Fe68TxcSlT1BHxrOu+TW844FS5umc5Y59nQeVTNj35VwhOVbTB6Hpiodxashwwx+4+VTdj2BZw5GFXXPiemK9Ge3Z7HkV7/EXqdNt3zcXdgkAc8dc6/DFVkM7KcqSDVptuwbi7wDIPPHTGnwxVXDAzHCgk1FW3YTdv8AEeS7Tb64GQc418+tfa+JsBcDJOca+fWvtZ/0fc1r/o9i0oopY3k3l4Pq48kk8Po6szHkqDqf+vhmqYQc3hF9lirWWT9rbwrFlVwzDmfyV86VRczXR4o1Mg/Ou3BCPJiPS/UBr5/o0LrcAPJzEOcxR+HefnH9nqjwPMgvGmY8IeXg0ZlGUTHME6KMDoNR4VvhFRWY8e77fweXbNzlifL9F0vllrYbp8er3WT1WAKAP1m4mPy8qmTbngD6uV8+D4YfHAI+flS8LtoyrIcNxoo9pZ1GPI519lPd/dCONnPQaefT51Vb4lc0lJsvo8K2puUEsCIRrimjc+TNorE6FpCM/wBXjbHuxSDtbbsSegZlV2PCT63AD6zEDPIZOOpxV1P2i7PSAQRSNhQqj6tvVHtxXeqkpNQyV6GuUFKzHwNsm3owcAM3tHL5mplrdrIMqfPxHnWcQ742jf8AGUfaBH91M+7V0HfKMGUg6qQRp7RVU6obcxZohfZvSmuy9vNoJH63M9BzrjbbaRzw6qTyzy+VJ+8W9MENw8crlXB5cJOh5ch4VG2dvNbzv3cT8TYJxwkaDnzFI1VtYb5InfanlLg0aSQKCScAc6rjvBHnGGI8cD+dU29O88VvFCkzlWccWOEnIXHh7SKWv9eLT86f2G/lXNdcMfUzu22zP0I02CdXHEpyKj3m1UjODknwH99Jex+0ayjLcUxAIGPQbn8K42W9MFxJwRuWc5PqkcufMUjXBzazwJ3WKCaXI9We1UkOBkHwP91SJ51ReJjgUpRMQQRzyMVbbxMcoOmCffpXUqVvSX3OYalutt9okDeCPOMMB44H86sY5AwBByDyNJtXOy5GEEmOmcfDWltKSyiKdTKTxIl3O2o1ONWI545fOu9ntBJPVOo5g86Vak7MYiVMeOPcefyrqWnio8HENVJz56GqiiisR6QUUUUBSb07bEEZGcEjJPgvs9pOgpcs4TD9bIMXLD0VP/ARun6Rup6cumvTve+me7fWKJysKnk8q6cR/sx/ez4CovcvcTCBWIaTLSP1WMH0m+0fVX2nPSt8IqMeel+7/wAPJtnKU8R8z69l/b/B4a37xwrsyxc5GX8I39lf6uerc8ctTkX93tWIQCCBOBcYwF4QF9nn/Op43OtPzI/ab/FQd0LT8yP2m/xVxK+EpbmmXR0tkIOEZLn25/Iv7vWXfXHeH8FbnJJ5GXGg8kUkn2keBpK3/wC0FrpzDAxW3U8xoZD4nwXwHvPgGHtD2+kFp9FtQI0clTw6ZByXx7D1PXNZMaptlJyyzRp4wVe2PK/JJ2fs2SdxHDG0jn8lRk/9B7TpTXbdkl+wyVjT2NJr7+EGtN7P9gpbWUWAOORVkkbqSwyB5AEACmWqTQYJfdmF/EM9yJB/8bhj8Dg1pPZXs5orEcaMknHICHUqww2mhGRTBebyW0TmOS4hRxzVpACM6jIJ8K6WG3bedisM8UjAZIRwxA8dDypkPkxjtYH+0n+xH92vnZVbh9oKG5d3Ifhw197WPxk/2I/u107IvxkP0Un8FSnjkNJrDLbttH11t9iT7y0ibE2HLdy9zCAz8JbBbhGFxnU+Yp77bfw1t9iT7y0q7jbxJZXffyKzLwMuExnLFccyPCoJJ/8ARPtD83H/AM1aatxuzqe3Mkk/ArkBUAbi05scjlripf8ATTa/mZ/gv+KmzdreJL2Dv41ZV4iuGxnK8+RNTGTi8o4lFSWGFhsTgbicgkcgOVTb2yEq4OngfCpFV22L8xgBfWbr4AVYpTnJepU4wrg+OCGN3Wzqwx5HNXFvbKi8I5fv8c0rC7cHPG2fM0xbLve8TJ5jQ/zq26M8Zb4KNPKtyxFYZBud39cowA8D0qVs7ZIjPETlvkKsKKqds2sNmhUQUtyQUUUVUXBRRRQCdvFcjvCowFTPLQZOrH41Ybl7P4YO/YfWT4c+ITH1S+5dfNmqPt7YMhdmjTvFfORxAEE8+eMiiM7QKhFjSMAYDO68hoPVDH91bLHGUIxi0edTGcLZylFtvroY7q7SMcTsAPn7h1pUvNty3jGK0TKA4ZzpGPtMPWP9hcnxxU233ODnju5WnP8AU9WL3jJZv1jj2CmGGFUUKoCqNAAMAD2AcqoUlDy9mpwlZ5+F6L+WZd2j7niGyWYEySLIO9kI14WBAAA0VAxGg8dcnWstr9P3tkk0bRSLxI4KsD1BrAt8dzZbCUggtCx+rkxoR4N4MPnzHsrbzyy9JJYRsHZ9ttbmxiwRxxqI3HUFBge4jBFMlfmfZO2prWTvIJGjbrjkR4MDoR503Rdsl6AAUt2PiUbJ/ZkA+VQCv7UfxnP5R/cWrbsW/wB8m/Q/xrSdt7bb3c7XEgUO+MhAQvogAYySeQ8acuxVf/VzHp3P8S0JK3tY/GT/AGI/u107IvxkP0Un8Fc+1j8ZP9iP7tdOyL8ZD9FJ/BQFt22/hrb7En3lpQ3P3b+nXPcd53foM3Fw8XqldMZHj4039tv4a2+xJ95aquyD8ZD9DJ+9KEF//QgP/dn/AJP/AHKd90d2/oNuIO87z0mbi4eH1vZk/vq6ooAqp29aFgHAzw5z5HrVtRXUJbXlHFkFOO1iZTHsa0KJ6WhY5x4eFTRCuc8Iz441r3V1l29YSKKdP4b3NhRRRWc1BRRRQBRRRQBRRRQBRRRQBXK6tUkQpIodGGCrDIPmDXWigEq/7I7GQkqJIfYj6fBw2Pdiqw9icOf94lx9lc/GtIooBI2f2Q2UZBfvZvY74X4IB8yab7HZ0cKBIo1jUdFAA+VSKKAVtv8AZzbXkxnlMocgD0WAGFGBoVNfd3uzu2s5u/iMpfhK+mwIw2M6BR4U0UUAvbzbjwXzo8xkBQEDgYAanJ5qda4bvdnltZTd/EZS/CV9NgRhsZ0CjwpoooAooooAooooAooooAooooAooooAooooAryZRnGRnwzrQ7gAknAGpJ5ADnWB7Vaa5e42smgjnQIcagfkfsgR5H9ugN+oqrst4I3s1vCQsZj42Php6Q9pByKVrDtNluH+osJpIeIKZATpkgZOFIGBrz0oB9opL212kCO5NrbW73Uq6NwaAEcwMAk46nGBX2/7Rxbx2z3FtJGZy4ZSdYxGyqSQQCdGzj2UA50UiRdqqCCSeS3kjAZViUn0pOIMc6gAAAanWull2kMJo4ru0ltRKcRuxyuuAM5AxqR5ZGaAd6r22/ALgWpkHfkZCa5xjPhjkPGl3eHtFEFz9Egt3uZh6wU4wcZwMAkkDU6YFKmy9s/Stvwy928R4SrI4wyssbBgaA1Gz2xDK7xxyo7p66qwJXXGoHLWplZzsXb0Ec989tYzNMjYcLIzmTMhBKqc8ODltByqu7Ot7bhriVZI7i472RAX1ZYRlx6WmFGvs9WgNXopJv8AtAnVpO72dPJHEzBpM4B4TgkYU5H/AIa5bX3/ADLs43FtDMS4kRmUawMq54nIBGBkHNAO886orO5CqoLMxOAABkknwArnYbRjnTjikWRMkcSHIyOYyKzfdDed3sJo7i3nmjEVy7zMTwuACWQP0Ygkc9MVc7ubz2ltsw3CRNBCJGAjLmRi+eQJPX5YoB3orPV7V2ULLLYTR27nCy8+fmoB9x1q33j7Q4bRbd+AyxzgsroQAFHDrg89Dy9lANdFII7VOGWNZ7OaGGUjgkfQkHHpcJXUag6E86fqAKKKKAKKKKAKKKKAUO1Hbf0ewdQcPMe7Hjg6uf2cj30pbN3O2r9C+jobcQSjiKsfT9PB1Pd5BGnXTFadtHYkFwVM0McpTPDxqGxnGcZ8h8KnUBi2w7qR9l31gQe8h9ML14Q471f1WBP61NXZ5vdaR2EUbzRxvHkMrHDElicqObZz0zThBsG3SUzpDGsrZ4nCgMc88nrmoUu49iz94bWLiJyfRwM+OBp8qAQty9pxWW072O6ZY2dmw7nA9dm1J0AYEHJ00rp2oXkVy9g0bLJGzyrldQcPCrYPxrQtq7s21yQ08CSMOTEeljwyNcV4G6loFjT6NFwxEmMFQeEsQWIzyJIBPlQCV2xW7A2coJWON2BZRngJMZUgeSnHkB1qDf7IiuhEsu2hNxOojTgDNxueFfRDcS88a4xWqXNqkilHVXRtCrDIPmDVTZ7lWUTiRLaNXBypxnBHIjPI+VAIWxr+Oz27dfSWCCTi4XfQekVZSTyAI0zyrxZbTjuN4lkhIZNRxDkxWIgke/8AdWk7W3btrkgzwpIV5EjUDwyNceyi13atY3WSO3iR0GFZUAYDXkfefjQCJ2bj/aW0PtN/+jVD7MNrR273iyMqyM68CMcM7AyDhUHmeIgY9taZZ7Fghd5IoY0d/XZVALa51I5661Gl3UtGmFwbePvQwbjxg8SnIOmhIIGtAZlszb7XUU1xdbUe34SeGCIhSRgEcK8zqeHkeWpqRuOhOw78Y1+s0H6Fc4rQ/wDVCz73vvo0XeZznh6+OOWfbipuz9kQwKywxJGrHLBFABPLJA9lAZxuntWI7EuIO8TvhDdHu8+njhY5xzxgjWlu7s3bYkLqCUjuZC/kwwCfZnT31rtvubZozOttGC6srYXQq4wwxywRodKnWmyYYozFHEiRnOUVQFPFzyOWtAIW92+NpLsopHIhd0RVjHrKQVJ4h+Tw4Op91K+3LBktNkxyggkyEg8wryqyg+HokVqsG5Nkj94trEGByDw6A+IB0HuFTr/YsE5VpoY5CmqF1BK8uWeXIfCgEPtpX6q1/St92tFt/UXyH7qj7S2NDcBRPEkoU5UOobB8RmpYGNKA+0UUUAUUUUAUUUUAVmG2+1aWK9eNEja2jkVHYqxY49fDBgM6NjT8mnjevbX0S0ln/KVfQ+22i/Mj4VjNjtKzGzJ4ZJD9KkcOPRJGU9QFvblv2zQG8ideHj4hw4zxZ0x458MUR3CsvEGUrrqCCNOevKs42Ftv6RsGdGOXhjeNvIDKH9nT3GpO4xA2DIToAtzn/wC9AN22N4ore3ecsrhQSArDLEY0GvPUVRvvf9I2XNcxkRSd3IVUOC68JIB/8HWkrZGxopdgyyumXheVozkjhLd2DoCAeQ55qbu/sCBdizXQTE7wzKz8TarxHTGeHoOlANG4W8QbZ8Ul1OvGzyDilcAnDsBzxnwpvVgRkHIPUcqx7d3cyCXZE11IGaULMYzxEBO64sAAHBywJOQedRX27LHsGNFcjjneLOdQgBfhB8M6eWlAbDHteBn7tZoi/wDVDqW+Gc13luFXHEyrnQZIGfLPOsx292eWsOzO/jyJo0WTvOI+kTw505Aa6YAxprzqj3q2rJcbN2dK7EyB5V4jzJjIUN56A0Bpu9N5K8DrZXMMcyOoYs64UHOQ2Q2CfaOlRNub5fQLSFpcTzEKrBHGCxXJbl6px0HWlXfbc6Kx2Y4jLM0kkPeFjnLLx6gY01Y/KoG/ex4l2dZ3ITEzrEjNk6qsegxnhHIchQGr2u2InRG7yMFgDjjHMgac/bUqadUGWZVHixAHzrLN9dyIYdmxz28fAyFHc5ZiQ4UE+kTj0uE6YrzvPtU7TGzbVDrMBJL7CMqc+XDKfcKA1hWBGQcg8iOVfa8QQhFCqMKoAA8ANB8q90AUUUUAUUUUAUUUUAUUUUAUUUUArb+bqzX8ccUcqRorFn4gSScYXGPDLHXriry22NDGiosSYUBRlQTgDAycc6m0UAi7E7OWgmuh3qm1uFdO7AIZQxJTHTK5IqvtOzW9SJ7X6cq2rZPCqekSfHOqgnGQDjnpWlUUAp7v7kGHZ8tlLIG7wvlkHLjAxoeoIzVVsncK9igltWuo2t2jkVF4eTPyY6ZxzOM9a0GigFjYm6TwbMeyMil2WZeIA8P1vHjTnpxVA2f2bj/RzWU7hj3jSK6D1WOMHB59cjqDTtRQGbydnl/JEtrLfqbZcaBPSwvIcgTjoCxAwKsd5+zrv4La3t3WNLfPrgknONdOpOSfOneigF/fjdp7617hHVDxq2WBI9HPh51D29uObnZ8VoZAskQThfGVyq8JyOeCM02UUAo7O2fJBayQ7SuonSRe7TJCAIFIIyQMnrnU6Uqdjmw8yy3J1WP6uNsaEnViP1cftVO7bR9Tbfbf7tOO5kCpY24VQoKAkAAanUnTqTQF1RRRQBRRRQBRRRQBRRRQBRRRQB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SExMVFBQWGRoaFxgWFh8ZFxwaFxwaHRgfGhwaHCYgHB0kGh4aIi8kJCgpLSwsGh4xNTAqNSYrLCkBCQoKDgwOGg8PGSokHSUvLjU1NSs1KSksMSwtKikpNSouLCoqLyosKiopKS4sLSktLCwsKSoqLCwpLSkqKSkpLP/AABEIAIoAwgMBIgACEQEDEQH/xAAcAAACAwEBAQEAAAAAAAAAAAAABgQFBwMCAQj/xABLEAACAQMBBQQGBAoGCQUAAAABAgMABBEhBQYSMUEHE1FxIjJhgZGhFCNysjM1QlNzgpKxwtEXUmLB0vEVFiU0Q5Ph4/AkVGOis//EABkBAQADAQEAAAAAAAAAAAAAAAABAwQCBf/EACoRAAICAQQABQMFAQAAAAAAAAABAgMRBBIhMRMyUWFxIkGxI6HB0eEU/9oADAMBAAIRAxEAPwDcKKKKAKKK5z3CoOJmCj20SyQ2lyzpRVHc71INEUt7ToP51AfemXoEHuJ/vrRHTWP7GSWtpj98/A10UuWm9RziRRjxXp7jzpgilDAMpyDqCKrsqlX5i6q+Fq+lnuiiiqy4XdsX7M5QHCrpgdT1zUO2umQ5U49nQ+dTNr2DK5cDKnXTp45qHbWrOcKM+3oPOvSht2ex49m/xH6jXDJxKGHUZr3XiGPhUKOgxXuvOffB66zjkKVb++aRjr6PQdKaqVb+xaNjp6PQ9P8AOtGnxl57Mer3bVjo+2F80bDU8PUdP86aaVrCwaRhp6PU9P8AOmmmoxlY7J0m7a89BXieXhUsegJ+Fe68TxcSlT1BHxrOu+TW844FS5umc5Y59nQeVTNj35VwhOVbTB6Hpiodxashwwx+4+VTdj2BZw5GFXXPiemK9Ge3Z7HkV7/EXqdNt3zcXdgkAc8dc6/DFVkM7KcqSDVptuwbi7wDIPPHTGnwxVXDAzHCgk1FW3YTdv8AEeS7Tb64GQc418+tfa+JsBcDJOca+fWvtZ/0fc1r/o9i0oopY3k3l4Pq48kk8Po6szHkqDqf+vhmqYQc3hF9lirWWT9rbwrFlVwzDmfyV86VRczXR4o1Mg/Ou3BCPJiPS/UBr5/o0LrcAPJzEOcxR+HefnH9nqjwPMgvGmY8IeXg0ZlGUTHME6KMDoNR4VvhFRWY8e77fweXbNzlifL9F0vllrYbp8er3WT1WAKAP1m4mPy8qmTbngD6uV8+D4YfHAI+flS8LtoyrIcNxoo9pZ1GPI519lPd/dCONnPQaefT51Vb4lc0lJsvo8K2puUEsCIRrimjc+TNorE6FpCM/wBXjbHuxSDtbbsSegZlV2PCT63AD6zEDPIZOOpxV1P2i7PSAQRSNhQqj6tvVHtxXeqkpNQyV6GuUFKzHwNsm3owcAM3tHL5mplrdrIMqfPxHnWcQ742jf8AGUfaBH91M+7V0HfKMGUg6qQRp7RVU6obcxZohfZvSmuy9vNoJH63M9BzrjbbaRzw6qTyzy+VJ+8W9MENw8crlXB5cJOh5ch4VG2dvNbzv3cT8TYJxwkaDnzFI1VtYb5InfanlLg0aSQKCScAc6rjvBHnGGI8cD+dU29O88VvFCkzlWccWOEnIXHh7SKWv9eLT86f2G/lXNdcMfUzu22zP0I02CdXHEpyKj3m1UjODknwH99Jex+0ayjLcUxAIGPQbn8K42W9MFxJwRuWc5PqkcufMUjXBzazwJ3WKCaXI9We1UkOBkHwP91SJ51ReJjgUpRMQQRzyMVbbxMcoOmCffpXUqVvSX3OYalutt9okDeCPOMMB44H86sY5AwBByDyNJtXOy5GEEmOmcfDWltKSyiKdTKTxIl3O2o1ONWI545fOu9ntBJPVOo5g86Vak7MYiVMeOPcefyrqWnio8HENVJz56GqiiisR6QUUUUBSb07bEEZGcEjJPgvs9pOgpcs4TD9bIMXLD0VP/ARun6Rup6cumvTve+me7fWKJysKnk8q6cR/sx/ez4CovcvcTCBWIaTLSP1WMH0m+0fVX2nPSt8IqMeel+7/wAPJtnKU8R8z69l/b/B4a37xwrsyxc5GX8I39lf6uerc8ctTkX93tWIQCCBOBcYwF4QF9nn/Op43OtPzI/ab/FQd0LT8yP2m/xVxK+EpbmmXR0tkIOEZLn25/Iv7vWXfXHeH8FbnJJ5GXGg8kUkn2keBpK3/wC0FrpzDAxW3U8xoZD4nwXwHvPgGHtD2+kFp9FtQI0clTw6ZByXx7D1PXNZMaptlJyyzRp4wVe2PK/JJ2fs2SdxHDG0jn8lRk/9B7TpTXbdkl+wyVjT2NJr7+EGtN7P9gpbWUWAOORVkkbqSwyB5AEACmWqTQYJfdmF/EM9yJB/8bhj8Dg1pPZXs5orEcaMknHICHUqww2mhGRTBebyW0TmOS4hRxzVpACM6jIJ8K6WG3bedisM8UjAZIRwxA8dDypkPkxjtYH+0n+xH92vnZVbh9oKG5d3Ifhw197WPxk/2I/u107IvxkP0Un8FSnjkNJrDLbttH11t9iT7y0ibE2HLdy9zCAz8JbBbhGFxnU+Yp77bfw1t9iT7y0q7jbxJZXffyKzLwMuExnLFccyPCoJJ/8ARPtD83H/AM1aatxuzqe3Mkk/ArkBUAbi05scjlripf8ATTa/mZ/gv+KmzdreJL2Dv41ZV4iuGxnK8+RNTGTi8o4lFSWGFhsTgbicgkcgOVTb2yEq4OngfCpFV22L8xgBfWbr4AVYpTnJepU4wrg+OCGN3Wzqwx5HNXFvbKi8I5fv8c0rC7cHPG2fM0xbLve8TJ5jQ/zq26M8Zb4KNPKtyxFYZBud39cowA8D0qVs7ZIjPETlvkKsKKqds2sNmhUQUtyQUUUVUXBRRRQCdvFcjvCowFTPLQZOrH41Ybl7P4YO/YfWT4c+ITH1S+5dfNmqPt7YMhdmjTvFfORxAEE8+eMiiM7QKhFjSMAYDO68hoPVDH91bLHGUIxi0edTGcLZylFtvroY7q7SMcTsAPn7h1pUvNty3jGK0TKA4ZzpGPtMPWP9hcnxxU233ODnju5WnP8AU9WL3jJZv1jj2CmGGFUUKoCqNAAMAD2AcqoUlDy9mpwlZ5+F6L+WZd2j7niGyWYEySLIO9kI14WBAAA0VAxGg8dcnWstr9P3tkk0bRSLxI4KsD1BrAt8dzZbCUggtCx+rkxoR4N4MPnzHsrbzyy9JJYRsHZ9ttbmxiwRxxqI3HUFBge4jBFMlfmfZO2prWTvIJGjbrjkR4MDoR503Rdsl6AAUt2PiUbJ/ZkA+VQCv7UfxnP5R/cWrbsW/wB8m/Q/xrSdt7bb3c7XEgUO+MhAQvogAYySeQ8acuxVf/VzHp3P8S0JK3tY/GT/AGI/u107IvxkP0Un8Fc+1j8ZP9iP7tdOyL8ZD9FJ/BQFt22/hrb7En3lpQ3P3b+nXPcd53foM3Fw8XqldMZHj4039tv4a2+xJ95aquyD8ZD9DJ+9KEF//QgP/dn/AJP/AHKd90d2/oNuIO87z0mbi4eH1vZk/vq6ooAqp29aFgHAzw5z5HrVtRXUJbXlHFkFOO1iZTHsa0KJ6WhY5x4eFTRCuc8Iz441r3V1l29YSKKdP4b3NhRRRWc1BRRRQBRRRQBRRRQBRRRQBXK6tUkQpIodGGCrDIPmDXWigEq/7I7GQkqJIfYj6fBw2Pdiqw9icOf94lx9lc/GtIooBI2f2Q2UZBfvZvY74X4IB8yab7HZ0cKBIo1jUdFAA+VSKKAVtv8AZzbXkxnlMocgD0WAGFGBoVNfd3uzu2s5u/iMpfhK+mwIw2M6BR4U0UUAvbzbjwXzo8xkBQEDgYAanJ5qda4bvdnltZTd/EZS/CV9NgRhsZ0CjwpoooAooooAooooAooooAooooAooooAooooAryZRnGRnwzrQ7gAknAGpJ5ADnWB7Vaa5e42smgjnQIcagfkfsgR5H9ugN+oqrst4I3s1vCQsZj42Php6Q9pByKVrDtNluH+osJpIeIKZATpkgZOFIGBrz0oB9opL212kCO5NrbW73Uq6NwaAEcwMAk46nGBX2/7Rxbx2z3FtJGZy4ZSdYxGyqSQQCdGzj2UA50UiRdqqCCSeS3kjAZViUn0pOIMc6gAAAanWull2kMJo4ru0ltRKcRuxyuuAM5AxqR5ZGaAd6r22/ALgWpkHfkZCa5xjPhjkPGl3eHtFEFz9Egt3uZh6wU4wcZwMAkkDU6YFKmy9s/Stvwy928R4SrI4wyssbBgaA1Gz2xDK7xxyo7p66qwJXXGoHLWplZzsXb0Ec989tYzNMjYcLIzmTMhBKqc8ODltByqu7Ot7bhriVZI7i472RAX1ZYRlx6WmFGvs9WgNXopJv8AtAnVpO72dPJHEzBpM4B4TgkYU5H/AIa5bX3/ADLs43FtDMS4kRmUawMq54nIBGBkHNAO886orO5CqoLMxOAABkknwArnYbRjnTjikWRMkcSHIyOYyKzfdDed3sJo7i3nmjEVy7zMTwuACWQP0Ygkc9MVc7ubz2ltsw3CRNBCJGAjLmRi+eQJPX5YoB3orPV7V2ULLLYTR27nCy8+fmoB9x1q33j7Q4bRbd+AyxzgsroQAFHDrg89Dy9lANdFII7VOGWNZ7OaGGUjgkfQkHHpcJXUag6E86fqAKKKKAKKKKAKKKKAUO1Hbf0ewdQcPMe7Hjg6uf2cj30pbN3O2r9C+jobcQSjiKsfT9PB1Pd5BGnXTFadtHYkFwVM0McpTPDxqGxnGcZ8h8KnUBi2w7qR9l31gQe8h9ML14Q471f1WBP61NXZ5vdaR2EUbzRxvHkMrHDElicqObZz0zThBsG3SUzpDGsrZ4nCgMc88nrmoUu49iz94bWLiJyfRwM+OBp8qAQty9pxWW072O6ZY2dmw7nA9dm1J0AYEHJ00rp2oXkVy9g0bLJGzyrldQcPCrYPxrQtq7s21yQ08CSMOTEeljwyNcV4G6loFjT6NFwxEmMFQeEsQWIzyJIBPlQCV2xW7A2coJWON2BZRngJMZUgeSnHkB1qDf7IiuhEsu2hNxOojTgDNxueFfRDcS88a4xWqXNqkilHVXRtCrDIPmDVTZ7lWUTiRLaNXBypxnBHIjPI+VAIWxr+Oz27dfSWCCTi4XfQekVZSTyAI0zyrxZbTjuN4lkhIZNRxDkxWIgke/8AdWk7W3btrkgzwpIV5EjUDwyNceyi13atY3WSO3iR0GFZUAYDXkfefjQCJ2bj/aW0PtN/+jVD7MNrR273iyMqyM68CMcM7AyDhUHmeIgY9taZZ7Fghd5IoY0d/XZVALa51I5661Gl3UtGmFwbePvQwbjxg8SnIOmhIIGtAZlszb7XUU1xdbUe34SeGCIhSRgEcK8zqeHkeWpqRuOhOw78Y1+s0H6Fc4rQ/wDVCz73vvo0XeZznh6+OOWfbipuz9kQwKywxJGrHLBFABPLJA9lAZxuntWI7EuIO8TvhDdHu8+njhY5xzxgjWlu7s3bYkLqCUjuZC/kwwCfZnT31rtvubZozOttGC6srYXQq4wwxywRodKnWmyYYozFHEiRnOUVQFPFzyOWtAIW92+NpLsopHIhd0RVjHrKQVJ4h+Tw4Op91K+3LBktNkxyggkyEg8wryqyg+HokVqsG5Nkj94trEGByDw6A+IB0HuFTr/YsE5VpoY5CmqF1BK8uWeXIfCgEPtpX6q1/St92tFt/UXyH7qj7S2NDcBRPEkoU5UOobB8RmpYGNKA+0UUUAUUUUAUUUUAVmG2+1aWK9eNEja2jkVHYqxY49fDBgM6NjT8mnjevbX0S0ln/KVfQ+22i/Mj4VjNjtKzGzJ4ZJD9KkcOPRJGU9QFvblv2zQG8ideHj4hw4zxZ0x458MUR3CsvEGUrrqCCNOevKs42Ftv6RsGdGOXhjeNvIDKH9nT3GpO4xA2DIToAtzn/wC9AN22N4ore3ecsrhQSArDLEY0GvPUVRvvf9I2XNcxkRSd3IVUOC68JIB/8HWkrZGxopdgyyumXheVozkjhLd2DoCAeQ55qbu/sCBdizXQTE7wzKz8TarxHTGeHoOlANG4W8QbZ8Ul1OvGzyDilcAnDsBzxnwpvVgRkHIPUcqx7d3cyCXZE11IGaULMYzxEBO64sAAHBywJOQedRX27LHsGNFcjjneLOdQgBfhB8M6eWlAbDHteBn7tZoi/wDVDqW+Gc13luFXHEyrnQZIGfLPOsx292eWsOzO/jyJo0WTvOI+kTw505Aa6YAxprzqj3q2rJcbN2dK7EyB5V4jzJjIUN56A0Bpu9N5K8DrZXMMcyOoYs64UHOQ2Q2CfaOlRNub5fQLSFpcTzEKrBHGCxXJbl6px0HWlXfbc6Kx2Y4jLM0kkPeFjnLLx6gY01Y/KoG/ex4l2dZ3ITEzrEjNk6qsegxnhHIchQGr2u2InRG7yMFgDjjHMgac/bUqadUGWZVHixAHzrLN9dyIYdmxz28fAyFHc5ZiQ4UE+kTj0uE6YrzvPtU7TGzbVDrMBJL7CMqc+XDKfcKA1hWBGQcg8iOVfa8QQhFCqMKoAA8ANB8q90AUUUUAUUUUAUUUUAUUUUAUUUUArb+bqzX8ccUcqRorFn4gSScYXGPDLHXriry22NDGiosSYUBRlQTgDAycc6m0UAi7E7OWgmuh3qm1uFdO7AIZQxJTHTK5IqvtOzW9SJ7X6cq2rZPCqekSfHOqgnGQDjnpWlUUAp7v7kGHZ8tlLIG7wvlkHLjAxoeoIzVVsncK9igltWuo2t2jkVF4eTPyY6ZxzOM9a0GigFjYm6TwbMeyMil2WZeIA8P1vHjTnpxVA2f2bj/RzWU7hj3jSK6D1WOMHB59cjqDTtRQGbydnl/JEtrLfqbZcaBPSwvIcgTjoCxAwKsd5+zrv4La3t3WNLfPrgknONdOpOSfOneigF/fjdp7617hHVDxq2WBI9HPh51D29uObnZ8VoZAskQThfGVyq8JyOeCM02UUAo7O2fJBayQ7SuonSRe7TJCAIFIIyQMnrnU6Uqdjmw8yy3J1WP6uNsaEnViP1cftVO7bR9Tbfbf7tOO5kCpY24VQoKAkAAanUnTqTQF1RRRQBRRRQBRRRQBRRRQBRRRQBRRR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2" name="Picture 6" descr="http://www.esd.org.uk/esdtoolkit/image/news/egiff%20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566" y="3733184"/>
            <a:ext cx="23145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jpeg;base64,/9j/4AAQSkZJRgABAQAAAQABAAD/2wCEAAkGBhAQEBQQEBIQEA8QEBUQDxAPFA8QDw8PFBAVFBQQFRUXHCYeFxkjGRQUHy8gIyc1LSwsFR4xNTAqNSYrLCkBCQoKDgwOGg8PGiwfHiQsKSwsLyosKiouLCwsLCwsLCksLC8sLCksLCwtLCkpLCwsLCkpKSwtLCwpKSwsKSwsKf/AABEIALEBHAMBIgACEQEDEQH/xAAcAAEAAgMBAQEAAAAAAAAAAAAABAUCAwYHAQj/xABCEAACAgACBQgGBgkFAQEAAAABAgADBBEFEiExUQYiQWFxgZGhBxMycpKxQlKCorLBFCMzU2JzwtHwJDRDVGPhFf/EABsBAQADAQEBAQAAAAAAAAAAAAAEBQYDAgEH/8QAMREAAgIBAgMGBQMFAQAAAAAAAAECAxEEEgUhMRNRYYGR0QYiMkGhccHwFEJSseFD/9oADAMBAAIRAxEAPwD3GIiAIiIAiIgCIiAIiasTiFrRnbYqKWY8AozPygGVtyoCzMFUb2YgAdpM5LS3pU0dRmFsbEuPo4ZfWA/bOS+c8d5QacxGLtZrrLLBnmK3Y+rrz26qoNmzPLu6ZCrqPYOA2CV1ms/xNXp+AwSUrpZ8F/PY9F0h6aL2zGHwtaDoa9yx70XL5yjxPpK0tZuvrq/lVL/WDOfrw83pRIE9XN/ctIcP0tfSC8+f+8lgOW2lf+5Z8NWX4ZMwvpF0tX/zJaOFtaf0gSpWiZjDzj/VzX3PctNp2sbI+iO10Z6Y3GQxeG2dL4c59+q2z707vQnKjC4xc8ParneUOa2L2odvfPEP0efEoKsHQsjqc1dCVYHjsneviUo/VzK3UcHosWa/lfqvQ/Quc+zzTkv6RblZacYDapOS31jNx76jf2jb2z0oS4pvhcsxMzqdLZppbZ+XifYiJ3IoiIgCIiAIiIAiIgCIiAIiIAiIgCIiAIiIAiIgCIiAJy3pI0iKsA65gNeRQM+lWBawfArzqZ5d6W9I61ldAOxELsOjWsOQ7wqH4pH1M9lTfkT+HVdrqYrz9DzZa8yT0k5+JkqumZVVSbVTM3ZYbyUjVXRJCUSRXRJNeHkKdpxcyIuHmwYeT0w82jDyM7jk7Ct/R58OGlr+jzE4eee3PnaGXJbR+tiFPQpB+HnfMAd89NfSupU1jAnUA2Lvck5BR155TlOSODy13y4KO07T5BPGW+mrtStF62vbsQZIO9is1WjfYaN2vq+fsZTit3aX47lgnaG5TU4nNQdS4bGqfY2Y35fWEt55JbRnt26w2hgcmB45y40byyxNGS2j9IrHTutA/q/zbOGk4zCfy28n3lRux1PQ4lFo/lpg7tnrRW31beYc+GZ2ecuq7VYZqQw4qQR5S9hbCazFpnpNMziJ8ZstpnQ+n2JU6Q5V4HD/ALbE0Ifq66s/wjMzk9KemPCrmMLVbiW6GI9TV3lhrfdnOVkY9WcpWwh1Z6FnE8VPLjSOOvStrRh6mbNq8MCpKKNYhrCS24EbD07p6jyXsc4cGxyxd2KBjzggOWXWMwx7DOcNQpz2o+V3KzO0uYiJIOwiIgCIiAIiIAiIgCIiAIiIB8M8M5VY/wDSMXbZvBsOr7i8xSO5c++ewcptIeowl1gOTCsqn8xuan3iJ4gqZnq3DsGz8pT8TtxiHn/PyaPgdXOVr/T3/Yypqk2mmY0VSwpqmatswaCUhVTJddEzqqkuuqV87CLKZpWibFpklKptFUjOw4OZD9TPhpk71UDD6xCDe7BezM5Zz1Tmyagvuzw7MLLL7QmF1aUHS/PP2t3llK/T1utY+W5StK9iDXb7zL8M6FSEBY7FrUt2ACcq4JA1vaI1299zrn5gd03PEsV0RpRk7Jb5OT+5WPTI9lUs3rmiyqZOdWOaOeCoxGHB3gHtkFsNq7ULIeKMyy7srkK6qK7ZRfU4ygitsxWI/wCxiQP5tn95W4qpn/aPbZ/Mdn+ctrq5CtSWdWok+rIk4FQcGg3KJhlJ1qyJassITz1IU446F1yVw51rLMsyAKk63c5keCj4p6zo7C5FKxuUAZ9Sjf5TguReC/Yrx1sS/ZsCfKvxnpeiq9pbhsH5y10UOTmWulhtrRZRESeShERAEREAREQBERAEREARE+GAcR6UNIatVdI3uxsb3UGQB+0w+GedUJOg5f6Q9bjXA9mvVpXhzRm33mI+zKXDrMpr7d9sn3cvQ23Dquy00fHn6kuiuWNFcjYdJY0JKC2Z1skbqq5KrrmNSSVWkgTkQpyPipNormSrNgWR3IjuRq1JI0TRrX59FalvtNzR5FvCfNWWPJ+nmNZ+8c5e6vNHnrS84BT2uqUn0jzIups21P0M9NNlTqdN1i1/YHOfyBlPaMyTxOcsdLvrXheimrM+/YcvwqfGRGWaPXy32vw5FIiE6TQ6Sc6SPYkqpwBX21yHaks7FkO5JXWwxzPLKm+uQLUlvekr70nSqRGmirtWRhhy7BBvdgg6ixyz85PuWfdGLqu1p3VVs4P8Z5q+bZ90uKnkhyjl4O75K0D9ZYBzdYVV+5WOjxHhO3wFeqg4nae//wCZTnNAYDUpqq3HVGt7zc5vmfCdWBNPVDZBItIrCPsRE6noREQBERAEREAREQBERAE0Y3Eiqt7G9mtGc9ign8pvmjG4Rba2rcZo66rDdsnyWccup9jjKz0PDbtex2sb6RLMzZBdZiWY5nrMsMBoy2z9lVZb1qurX8b5CegVclMNQwKobHAz9Zd+sbPiNmqv2QIxfKPCU7LL6wRsKoTY46tVM8u+U1XB52v53nwRoNRx2utYgsLvk8fj/pzuF5JYs+0aKR1l7X7wMh5yyq5Fv9LFPn0+rrrUeec+nl7hs8q6sRb15KinzJm2vlmx3YUD3rNv4ZZQ4FXH/wA/VlJP4gc3ymvJZ/ZmB5EDoxWIz6xSR+Ga7OSGLTbTilfgtqFPFlJ/DLSnlSx34fL3Xz/plhRp2pvaVkPWBl5TzZwelrDrXkeocZsf9/ql7HIW4jGYb/c4dmQb7acrF7Tq7R3gSdo/SVVwzrYN1bmHdOxrZWGakEdRlHpfkZRcfWV54e/eLachmf413N27D1zPaz4crkm6Xh9zJ8NdXZysW3xXTzXs/Ig4p9VCcsz0DieE6XBYX1daJ9RQCeJA2nvO2c1ozRWMFy14hVautw/r0IycLtUFd+eYHROg01iTXQ7D2iuonvOdUeZnbgmino67J2rDz+ER9ZNcopp/fkUtL65e397YzD3BzE8lz759ZZurpCKFG5VCjuGUxYTxLnzZDwRmWaHWSnE0WCR5o+EKwSJcsnWCRLRINsTyyuuWV16y0uEr8QJDrfM5TRV3CT9C4LXNVf7+8FuumkZsO86w7pDuE6rklg/17t0YapKBwNj8+w/Pxmh4dDtJojRjmR2+jK83z+qPM7P7y1kTRteSZ/WOfdukuaknCIiAIiIAiIgCIiAIiIAiIgCcTy45c24OwUYdK2sKB2ssJKprEgAKN52Z7+kTtTPC+VWkPX4y2zeGsIX3F5i+S598n6ChW2fMspFbxHUSprWx82zXpDTWKxX+4vssB+gDqVb92ouQPzmGEqUHcJGSS8Mds0WyMY4isGSnZKc8yeS6wolrhxKnCmWuHMr7C4oLPDiWFYlfhzLCoyDMsoEmkZHMZg9Us8PjDubxErKzNwbLbw2yNJbupJg9vQuQc5z/ACxuuSuuyul8Qldoe1K8tcIAcmC72yPQNu6Wui1Pqgze0+bnP+LcPDId0214pWJUHMqcj28JAujGS2N9SWk5RyjmtF6ZpxKa9LhuK7nU8Cu8GSWn3TXIujEP66svhsV/2KMlZj/6L7Ng7dvWJTW//o4XZfT+l1D/AJ8GM3y4tSedn7pMqLdJZDpzR87Rr6l5osXmiyRcLyhwtx1UtQWDfXYfVWg8Cj5Hyk2ypss9U5ccjl4yummuqPSkn0IdkiWyZYh4HwMiXVkDMggcTsHnINibDIF0r8RNuO0vh689e6oHgGDt4JmZrpoxGIP+nwl7j95eP0antBbaw7Jxp0d1kvlizhKcemSNg6da1RlmAdZuxdv5ZTt+S2D1cPrfTvsa09es2S/dC+MqMByEubI4vEaq7D6jBj1aHiGsPOYf5nO10fhgCoUZIgAAG4ADICazh2knRlzFcX1aLStMgBwGUyiJancREQBERAEREAREQBERAEREArOUmP8AUYS60HJlrIQ/+jc1PvETwixucctw2DsGyep+lHSWpQlQO12NhHUgyA+Jh4TydDL/AIZDFbl3mb4tPdYo9xJQyTS22REMkVmWr6FBLky8wry0w7yiwdstsPZK+2JbaeeUXNDyxoeU1Fkn02yDOJaVyLRGmVvOAQb3YJ4nafDORq7JM0amvcOFalvtNzV8tbwkaXJZJUebwXF9orrLdCKTl1AbpWYOjKtc/ay1ienWO0nxkjTLZqtf7xwD7q84/IDvmMzOrnuvx/ivy/8AiRcVrEf1NiYtl2NzhxG+Sa8Srbjt4HYZBJmt0BnmOrsr8V4+59dakS9IaHw+IGV9NVw6BaiPl2ZjZKZ/R9o/PNKnp6f9PdiKR4IwElazL7LsPMT4cbcNzjvAnp8Up/vi/wAM8PSbu4hNyAwv1sYeo4rFEfimNfo90eDrHD+sbjc91v42MlPj8R9cDsUf2kW3EXH2rX7ub8pDt45pK+kG/JHpcPz1wWWG0Th8MP1dVGHHFVqq8xkZGxOnaF2BjY3CsFvM5CVVlA3nNjxYkzUR0DZnwlfZ8Rzlypgl+vP2J1WgrXV/sdBobH+vZg1RUABgSwbYTuI2ZGXgE57QrlELDLN23n6q7B+cv6WJUE7yM5qtHKyVMZWPLZXXKKm1FYRnERJZxEREAREQBERAEREAREQBPhn2asTeK0Z29lFLHsAzMA8j9J2k/WYpkG6sCsfZGs33my+zOPUyRpzGGy9mbeSWb33Os3mZEUzWUQ2VqJj9VLfY5ElDN6GRUM3I0kFfJE/DWZGW+HtlAjSfhsRONkMnuizY8M6Gm2TqbpRUXydVdIE4FzXYXdd86Hk/XzGfpdjl7q8356046m4ndtPQOJ4TvsLSK61ToRQCeOQ2mV2q+VYLTSfM8kDFPrXnhUmX2n2nyCzLORcO+YL9NjF+4nJfICbdeYV37pSl3tv2/GDQKOEkbC0wLTEtMC04TuPaifWM1s0M01M0rrrTrGJi7TSxmTNNLtKS2e+RIijXY00DpPAeZ2TKxpt0fVrOo/i1j2Lu85M0NLsujFHWb2QbL3D0ZBU4ADv6ZcgSBgkzbPgPP/M5YT9RjFRSSM23l5ERE9HwREQBERAEREAREQBERAE57l1j/VYNhnkbCK/s+033VPjOhnmnpa0nlq1A7k+9YfyVfvSRpob7UiPqZ7KmzzF7dZix+kSfE5zJTMEqY7gcuO4eM34fCs51UzsYb1qVrWHcompbSMo/mfIyUzarSwo5JY1stXDW5Hpc1VeTHOTV5C4/90nfdXnOT1NS6yXqP6S6XSDKhWm5Hky3klj034Z2A6a3qfyDZ+UrLGNbativUx+jarVt4MBOkbYT+lpkazTWw+qLRZ0YqWFWJlCryRXeRPkq8nmu5w5M7XkvX629eCnXP2do+9qeM7XSVpWpst7ZIvaxy/PPunNcgsPlU1p3tko8NY+RTwl3pW3nIv1QbD2+yvzPhMbxq/s4Tfhj1NtwyvMIt/fmaActg3DYOwRrTTrxrz86/qEaHabS0xLTUbJgXnCeqSPSgbGeamaYlprZ5AstczrGJ9ZposeHeaHeeYxJEInyxpa6Hq2s3ABB8zKis5sOrb4bZ0Ojq8q14tzu87vLKangFG67e/sROIT2w295c4BMlz4ny/zOSZjWmQA4DKZTblEIiIAiIgCIiAIiIAiIgCIiAJwPKnkNdisQ1rW1JTnrZlWe3PIKECHJRkBvzO/dO+mFlYYZEZidK7ZVvMepytqjatsuhwOA5C4OvLWRsQ/G864+AZL5TpcLotgoVEWtBuUBUUdij+0ua6VX2QBM4nZKf1PJ9hXCCxFYK5NFHpbwE3Lo1eLeUlxOZ0Iv6AvFvKacXodLVKWKliHelqq6nuOyWER0DWTzzTfourOb4RjQ+/UJZ6GPD6yd2wcJw2LwF2HtFWJQ0sTkGORrYZ7WV9xHT1dOU98kfFYCuwZOqtkQw1gGAYbmyPT1ywo19lfKXNFZqeGVXc1yZV6Cwvq6K03ErmRwLc4juzy7pFx9+s7txbUHu17PxEy6NbIGbLMqpKgdJynIrjFbIA56oyPHW6T45zEfEl77NQ78v+erNDoKu77EsNGtI/rJ8Nkwm1ltsJBaYl5oNkwayFE9KBuayamsmtrJqZ50UDrGszd5pd58Z5qZ52jE7xiS8HXrH3iFHjmfynW4OvNwOhdvhu/Kc7oernL/AArrHtO7y+Ut20r6k5KhsscgAc4AZhyBzVYkkVvuH0DnlmM95wSnZRuf3M7xCzdbjuOgiQdEaVTE1ixNxCkdKsroro6n6SsrKQevaAQQJ0vCvEREAREQBERAEREAREQBERAEREAREQBERAEREAREQAZTaX5PJcddeZZ9ZNhPvDc0uYnK2mFsds1lHqE5QeYvBweIwd1XtoXUf8lQz+Jd4+U0paG9lg3UDkfA7Z39lIbf49Mq8byfqs2sisePsv8AENszep+HYSeaZY8GWVfEGuU0cozEb8x27JrNkvLOTOr7L3p1BgyeY/OR20FZ+/8AiqUn5yqlwLVx6JP9H7kyOvq+5UmyfMmO4E90t10E/Tefs1qv5zNdAV/Se2zqZtnkBPdfAtVLqkvP2PT4jUuhQuMvaZV78z4CbaMDZZ7FbEfXfmJ29fdOnwuh0X2KgDxy2/E22Tk0ax3kDzMtKPh+K52z8l7kWziknygiqwOHZAdcqWOWeoCF2SRpTkyuIVRYld1ZC+touH6tyos1TnkciPWsd29VII1dtvVgEXo1j/F/aSZo6q41RUI9EVMpOTyyDorAvUmVjm2whQzkAZ6qBRu6hmT0kk5AHIToidDyIiIAiIgCIiAIiIAiIgCIiAIiIAiIgCIiAIiIAiIgCIiAIiIAmm+IgGiSKYiAbYiIAiIgCIiAIiIAiIgCIiAIiI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data:image/jpeg;base64,/9j/4AAQSkZJRgABAQAAAQABAAD/2wCEAAkGBhAQEBQQEBIQEA8QEBUQDxAPFA8QDw8PFBAVFBQQFRUXHCYeFxkjGRQUHy8gIyc1LSwsFR4xNTAqNSYrLCkBCQoKDgwOGg8PGiwfHiQsKSwsLyosKiouLCwsLCwsLCksLC8sLCksLCwtLCkpLCwsLCkpKSwtLCwpKSwsKSwsKf/AABEIALEBHAMBIgACEQEDEQH/xAAcAAEAAgMBAQEAAAAAAAAAAAAABAUCAwYHAQj/xABCEAACAgACBQgGBgkFAQEAAAABAgADBBEFEiExUQYiQWFxgZGhBxMycpKxQlKCorLBFCMzU2JzwtHwJDRDVGPhFf/EABsBAQADAQEBAQAAAAAAAAAAAAAEBQYDAgEH/8QAMREAAgIBAgMGBQMFAQAAAAAAAAECAxEEEgUhMRNRYYGR0QYiMkGhccHwFEJSseFD/9oADAMBAAIRAxEAPwD3GIiAIiIAiIgCIiAIiasTiFrRnbYqKWY8AozPygGVtyoCzMFUb2YgAdpM5LS3pU0dRmFsbEuPo4ZfWA/bOS+c8d5QacxGLtZrrLLBnmK3Y+rrz26qoNmzPLu6ZCrqPYOA2CV1ms/xNXp+AwSUrpZ8F/PY9F0h6aL2zGHwtaDoa9yx70XL5yjxPpK0tZuvrq/lVL/WDOfrw83pRIE9XN/ctIcP0tfSC8+f+8lgOW2lf+5Z8NWX4ZMwvpF0tX/zJaOFtaf0gSpWiZjDzj/VzX3PctNp2sbI+iO10Z6Y3GQxeG2dL4c59+q2z707vQnKjC4xc8ParneUOa2L2odvfPEP0efEoKsHQsjqc1dCVYHjsneviUo/VzK3UcHosWa/lfqvQ/Quc+zzTkv6RblZacYDapOS31jNx76jf2jb2z0oS4pvhcsxMzqdLZppbZ+XifYiJ3IoiIgCIiAIiIAiIgCIiAIiIAiIgCIiAIiIAiIgCIiAJy3pI0iKsA65gNeRQM+lWBawfArzqZ5d6W9I61ldAOxELsOjWsOQ7wqH4pH1M9lTfkT+HVdrqYrz9DzZa8yT0k5+JkqumZVVSbVTM3ZYbyUjVXRJCUSRXRJNeHkKdpxcyIuHmwYeT0w82jDyM7jk7Ct/R58OGlr+jzE4eee3PnaGXJbR+tiFPQpB+HnfMAd89NfSupU1jAnUA2Lvck5BR155TlOSODy13y4KO07T5BPGW+mrtStF62vbsQZIO9is1WjfYaN2vq+fsZTit3aX47lgnaG5TU4nNQdS4bGqfY2Y35fWEt55JbRnt26w2hgcmB45y40byyxNGS2j9IrHTutA/q/zbOGk4zCfy28n3lRux1PQ4lFo/lpg7tnrRW31beYc+GZ2ecuq7VYZqQw4qQR5S9hbCazFpnpNMziJ8ZstpnQ+n2JU6Q5V4HD/ALbE0Ifq66s/wjMzk9KemPCrmMLVbiW6GI9TV3lhrfdnOVkY9WcpWwh1Z6FnE8VPLjSOOvStrRh6mbNq8MCpKKNYhrCS24EbD07p6jyXsc4cGxyxd2KBjzggOWXWMwx7DOcNQpz2o+V3KzO0uYiJIOwiIgCIiAIiIAiIgCIiAIiIB8M8M5VY/wDSMXbZvBsOr7i8xSO5c++ewcptIeowl1gOTCsqn8xuan3iJ4gqZnq3DsGz8pT8TtxiHn/PyaPgdXOVr/T3/Yypqk2mmY0VSwpqmatswaCUhVTJddEzqqkuuqV87CLKZpWibFpklKptFUjOw4OZD9TPhpk71UDD6xCDe7BezM5Zz1Tmyagvuzw7MLLL7QmF1aUHS/PP2t3llK/T1utY+W5StK9iDXb7zL8M6FSEBY7FrUt2ACcq4JA1vaI1299zrn5gd03PEsV0RpRk7Jb5OT+5WPTI9lUs3rmiyqZOdWOaOeCoxGHB3gHtkFsNq7ULIeKMyy7srkK6qK7ZRfU4ygitsxWI/wCxiQP5tn95W4qpn/aPbZ/Mdn+ctrq5CtSWdWok+rIk4FQcGg3KJhlJ1qyJassITz1IU446F1yVw51rLMsyAKk63c5keCj4p6zo7C5FKxuUAZ9Sjf5TguReC/Yrx1sS/ZsCfKvxnpeiq9pbhsH5y10UOTmWulhtrRZRESeShERAEREAREQBERAEREARE+GAcR6UNIatVdI3uxsb3UGQB+0w+GedUJOg5f6Q9bjXA9mvVpXhzRm33mI+zKXDrMpr7d9sn3cvQ23Dquy00fHn6kuiuWNFcjYdJY0JKC2Z1skbqq5KrrmNSSVWkgTkQpyPipNormSrNgWR3IjuRq1JI0TRrX59FalvtNzR5FvCfNWWPJ+nmNZ+8c5e6vNHnrS84BT2uqUn0jzIups21P0M9NNlTqdN1i1/YHOfyBlPaMyTxOcsdLvrXheimrM+/YcvwqfGRGWaPXy32vw5FIiE6TQ6Sc6SPYkqpwBX21yHaks7FkO5JXWwxzPLKm+uQLUlvekr70nSqRGmirtWRhhy7BBvdgg6ixyz85PuWfdGLqu1p3VVs4P8Z5q+bZ90uKnkhyjl4O75K0D9ZYBzdYVV+5WOjxHhO3wFeqg4nae//wCZTnNAYDUpqq3HVGt7zc5vmfCdWBNPVDZBItIrCPsRE6noREQBERAEREAREQBERAE0Y3Eiqt7G9mtGc9ign8pvmjG4Rba2rcZo66rDdsnyWccup9jjKz0PDbtex2sb6RLMzZBdZiWY5nrMsMBoy2z9lVZb1qurX8b5CegVclMNQwKobHAz9Zd+sbPiNmqv2QIxfKPCU7LL6wRsKoTY46tVM8u+U1XB52v53nwRoNRx2utYgsLvk8fj/pzuF5JYs+0aKR1l7X7wMh5yyq5Fv9LFPn0+rrrUeec+nl7hs8q6sRb15KinzJm2vlmx3YUD3rNv4ZZQ4FXH/wA/VlJP4gc3ymvJZ/ZmB5EDoxWIz6xSR+Ga7OSGLTbTilfgtqFPFlJ/DLSnlSx34fL3Xz/plhRp2pvaVkPWBl5TzZwelrDrXkeocZsf9/ql7HIW4jGYb/c4dmQb7acrF7Tq7R3gSdo/SVVwzrYN1bmHdOxrZWGakEdRlHpfkZRcfWV54e/eLachmf413N27D1zPaz4crkm6Xh9zJ8NdXZysW3xXTzXs/Ig4p9VCcsz0DieE6XBYX1daJ9RQCeJA2nvO2c1ozRWMFy14hVautw/r0IycLtUFd+eYHROg01iTXQ7D2iuonvOdUeZnbgmino67J2rDz+ER9ZNcopp/fkUtL65e397YzD3BzE8lz759ZZurpCKFG5VCjuGUxYTxLnzZDwRmWaHWSnE0WCR5o+EKwSJcsnWCRLRINsTyyuuWV16y0uEr8QJDrfM5TRV3CT9C4LXNVf7+8FuumkZsO86w7pDuE6rklg/17t0YapKBwNj8+w/Pxmh4dDtJojRjmR2+jK83z+qPM7P7y1kTRteSZ/WOfdukuaknCIiAIiIAiIgCIiAIiIAiIgCcTy45c24OwUYdK2sKB2ssJKprEgAKN52Z7+kTtTPC+VWkPX4y2zeGsIX3F5i+S598n6ChW2fMspFbxHUSprWx82zXpDTWKxX+4vssB+gDqVb92ouQPzmGEqUHcJGSS8Mds0WyMY4isGSnZKc8yeS6wolrhxKnCmWuHMr7C4oLPDiWFYlfhzLCoyDMsoEmkZHMZg9Us8PjDubxErKzNwbLbw2yNJbupJg9vQuQc5z/ACxuuSuuyul8Qldoe1K8tcIAcmC72yPQNu6Wui1Pqgze0+bnP+LcPDId0214pWJUHMqcj28JAujGS2N9SWk5RyjmtF6ZpxKa9LhuK7nU8Cu8GSWn3TXIujEP66svhsV/2KMlZj/6L7Ng7dvWJTW//o4XZfT+l1D/AJ8GM3y4tSedn7pMqLdJZDpzR87Rr6l5osXmiyRcLyhwtx1UtQWDfXYfVWg8Cj5Hyk2ypss9U5ccjl4yummuqPSkn0IdkiWyZYh4HwMiXVkDMggcTsHnINibDIF0r8RNuO0vh689e6oHgGDt4JmZrpoxGIP+nwl7j95eP0antBbaw7Jxp0d1kvlizhKcemSNg6da1RlmAdZuxdv5ZTt+S2D1cPrfTvsa09es2S/dC+MqMByEubI4vEaq7D6jBj1aHiGsPOYf5nO10fhgCoUZIgAAG4ADICazh2knRlzFcX1aLStMgBwGUyiJancREQBERAEREAREQBERAEREArOUmP8AUYS60HJlrIQ/+jc1PvETwixucctw2DsGyep+lHSWpQlQO12NhHUgyA+Jh4TydDL/AIZDFbl3mb4tPdYo9xJQyTS22REMkVmWr6FBLky8wry0w7yiwdstsPZK+2JbaeeUXNDyxoeU1Fkn02yDOJaVyLRGmVvOAQb3YJ4nafDORq7JM0amvcOFalvtNzV8tbwkaXJZJUebwXF9orrLdCKTl1AbpWYOjKtc/ay1ienWO0nxkjTLZqtf7xwD7q84/IDvmMzOrnuvx/ivy/8AiRcVrEf1NiYtl2NzhxG+Sa8Srbjt4HYZBJmt0BnmOrsr8V4+59dakS9IaHw+IGV9NVw6BaiPl2ZjZKZ/R9o/PNKnp6f9PdiKR4IwElazL7LsPMT4cbcNzjvAnp8Up/vi/wAM8PSbu4hNyAwv1sYeo4rFEfimNfo90eDrHD+sbjc91v42MlPj8R9cDsUf2kW3EXH2rX7ub8pDt45pK+kG/JHpcPz1wWWG0Th8MP1dVGHHFVqq8xkZGxOnaF2BjY3CsFvM5CVVlA3nNjxYkzUR0DZnwlfZ8Rzlypgl+vP2J1WgrXV/sdBobH+vZg1RUABgSwbYTuI2ZGXgE57QrlELDLN23n6q7B+cv6WJUE7yM5qtHKyVMZWPLZXXKKm1FYRnERJZxEREAREQBERAEREAREQBPhn2asTeK0Z29lFLHsAzMA8j9J2k/WYpkG6sCsfZGs33my+zOPUyRpzGGy9mbeSWb33Os3mZEUzWUQ2VqJj9VLfY5ElDN6GRUM3I0kFfJE/DWZGW+HtlAjSfhsRONkMnuizY8M6Gm2TqbpRUXydVdIE4FzXYXdd86Hk/XzGfpdjl7q8356046m4ndtPQOJ4TvsLSK61ToRQCeOQ2mV2q+VYLTSfM8kDFPrXnhUmX2n2nyCzLORcO+YL9NjF+4nJfICbdeYV37pSl3tv2/GDQKOEkbC0wLTEtMC04TuPaifWM1s0M01M0rrrTrGJi7TSxmTNNLtKS2e+RIijXY00DpPAeZ2TKxpt0fVrOo/i1j2Lu85M0NLsujFHWb2QbL3D0ZBU4ADv6ZcgSBgkzbPgPP/M5YT9RjFRSSM23l5ERE9HwREQBERAEREAREQBERAE57l1j/VYNhnkbCK/s+033VPjOhnmnpa0nlq1A7k+9YfyVfvSRpob7UiPqZ7KmzzF7dZix+kSfE5zJTMEqY7gcuO4eM34fCs51UzsYb1qVrWHcompbSMo/mfIyUzarSwo5JY1stXDW5Hpc1VeTHOTV5C4/90nfdXnOT1NS6yXqP6S6XSDKhWm5Hky3klj034Z2A6a3qfyDZ+UrLGNbativUx+jarVt4MBOkbYT+lpkazTWw+qLRZ0YqWFWJlCryRXeRPkq8nmu5w5M7XkvX629eCnXP2do+9qeM7XSVpWpst7ZIvaxy/PPunNcgsPlU1p3tko8NY+RTwl3pW3nIv1QbD2+yvzPhMbxq/s4Tfhj1NtwyvMIt/fmaActg3DYOwRrTTrxrz86/qEaHabS0xLTUbJgXnCeqSPSgbGeamaYlprZ5AstczrGJ9ZposeHeaHeeYxJEInyxpa6Hq2s3ABB8zKis5sOrb4bZ0Ojq8q14tzu87vLKangFG67e/sROIT2w295c4BMlz4ny/zOSZjWmQA4DKZTblEIiIAiIgCIiAIiIAiIgCIiAJwPKnkNdisQ1rW1JTnrZlWe3PIKECHJRkBvzO/dO+mFlYYZEZidK7ZVvMepytqjatsuhwOA5C4OvLWRsQ/G864+AZL5TpcLotgoVEWtBuUBUUdij+0ua6VX2QBM4nZKf1PJ9hXCCxFYK5NFHpbwE3Lo1eLeUlxOZ0Iv6AvFvKacXodLVKWKliHelqq6nuOyWER0DWTzzTfourOb4RjQ+/UJZ6GPD6yd2wcJw2LwF2HtFWJQ0sTkGORrYZ7WV9xHT1dOU98kfFYCuwZOqtkQw1gGAYbmyPT1ywo19lfKXNFZqeGVXc1yZV6Cwvq6K03ErmRwLc4juzy7pFx9+s7txbUHu17PxEy6NbIGbLMqpKgdJynIrjFbIA56oyPHW6T45zEfEl77NQ78v+erNDoKu77EsNGtI/rJ8Nkwm1ltsJBaYl5oNkwayFE9KBuayamsmtrJqZ50UDrGszd5pd58Z5qZ52jE7xiS8HXrH3iFHjmfynW4OvNwOhdvhu/Kc7oernL/AArrHtO7y+Ut20r6k5KhsscgAc4AZhyBzVYkkVvuH0DnlmM95wSnZRuf3M7xCzdbjuOgiQdEaVTE1ixNxCkdKsroro6n6SsrKQevaAQQJ0vCvEREAREQBERAEREAREQBERAEREAREQBERAEREAREQAZTaX5PJcddeZZ9ZNhPvDc0uYnK2mFsds1lHqE5QeYvBweIwd1XtoXUf8lQz+Jd4+U0paG9lg3UDkfA7Z39lIbf49Mq8byfqs2sisePsv8AENszep+HYSeaZY8GWVfEGuU0cozEb8x27JrNkvLOTOr7L3p1BgyeY/OR20FZ+/8AiqUn5yqlwLVx6JP9H7kyOvq+5UmyfMmO4E90t10E/Tefs1qv5zNdAV/Se2zqZtnkBPdfAtVLqkvP2PT4jUuhQuMvaZV78z4CbaMDZZ7FbEfXfmJ29fdOnwuh0X2KgDxy2/E22Tk0ax3kDzMtKPh+K52z8l7kWziknygiqwOHZAdcqWOWeoCF2SRpTkyuIVRYld1ZC+touH6tyos1TnkciPWsd29VII1dtvVgEXo1j/F/aSZo6q41RUI9EVMpOTyyDorAvUmVjm2whQzkAZ6qBRu6hmT0kk5AHIToidDyIiIAiIgCIiAIiIAiIgCIiAIiIAiIgCIiAIiIAiIgCIiAIiIAmm+IgGiSKYiAbYiIAiIgCIiAIiIAiIgCIiAIiI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8" name="Picture 12" descr="http://i.telegraph.co.uk/multimedia/archive/02421/windows_2421293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307" y="3592872"/>
            <a:ext cx="3311693" cy="20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88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The Integrated Housing Management System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40000" y="1119352"/>
            <a:ext cx="822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72955" y="1037230"/>
            <a:ext cx="8652681" cy="4612943"/>
            <a:chOff x="272955" y="1037230"/>
            <a:chExt cx="8652681" cy="4612943"/>
          </a:xfrm>
        </p:grpSpPr>
        <p:sp>
          <p:nvSpPr>
            <p:cNvPr id="9" name="Rectangle 8"/>
            <p:cNvSpPr/>
            <p:nvPr/>
          </p:nvSpPr>
          <p:spPr>
            <a:xfrm>
              <a:off x="272955" y="1037230"/>
              <a:ext cx="8652681" cy="4612943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28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sz="2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Common person/property/tenancy database</a:t>
              </a:r>
              <a:endPara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528084" y="1339091"/>
              <a:ext cx="1505502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Rents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lowchart: Magnetic Disk 10"/>
            <p:cNvSpPr/>
            <p:nvPr/>
          </p:nvSpPr>
          <p:spPr>
            <a:xfrm>
              <a:off x="5458078" y="1339091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Contractor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" name="Flowchart: Magnetic Disk 11"/>
            <p:cNvSpPr/>
            <p:nvPr/>
          </p:nvSpPr>
          <p:spPr>
            <a:xfrm>
              <a:off x="3818106" y="1339091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Responsive Repairs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" name="Flowchart: Magnetic Disk 12"/>
            <p:cNvSpPr/>
            <p:nvPr/>
          </p:nvSpPr>
          <p:spPr>
            <a:xfrm>
              <a:off x="3813068" y="3186150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Leaseholders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" name="Flowchart: Magnetic Disk 13"/>
            <p:cNvSpPr/>
            <p:nvPr/>
          </p:nvSpPr>
          <p:spPr>
            <a:xfrm>
              <a:off x="2178134" y="1339091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Arrears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" name="Flowchart: Magnetic Disk 14"/>
            <p:cNvSpPr/>
            <p:nvPr/>
          </p:nvSpPr>
          <p:spPr>
            <a:xfrm>
              <a:off x="7098051" y="1339091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rgbClr val="000000"/>
                  </a:solidFill>
                </a:rPr>
                <a:t>Planned Maintenance</a:t>
              </a:r>
              <a:endParaRPr lang="en-GB" sz="1600" dirty="0">
                <a:solidFill>
                  <a:srgbClr val="000000"/>
                </a:solidFill>
              </a:endParaRPr>
            </a:p>
          </p:txBody>
        </p:sp>
        <p:sp>
          <p:nvSpPr>
            <p:cNvPr id="21" name="Flowchart: Magnetic Disk 20"/>
            <p:cNvSpPr/>
            <p:nvPr/>
          </p:nvSpPr>
          <p:spPr>
            <a:xfrm>
              <a:off x="528084" y="3186150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Allocations &amp; CBL</a:t>
              </a:r>
            </a:p>
          </p:txBody>
        </p:sp>
        <p:sp>
          <p:nvSpPr>
            <p:cNvPr id="22" name="Flowchart: Magnetic Disk 21"/>
            <p:cNvSpPr/>
            <p:nvPr/>
          </p:nvSpPr>
          <p:spPr>
            <a:xfrm>
              <a:off x="5455560" y="3186150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Estates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" name="Flowchart: Magnetic Disk 22"/>
            <p:cNvSpPr/>
            <p:nvPr/>
          </p:nvSpPr>
          <p:spPr>
            <a:xfrm>
              <a:off x="2170576" y="3186150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Voids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" name="Flowchart: Magnetic Disk 23"/>
            <p:cNvSpPr/>
            <p:nvPr/>
          </p:nvSpPr>
          <p:spPr>
            <a:xfrm>
              <a:off x="7098051" y="3186150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Supporting People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" name="Left-Right Arrow 24"/>
            <p:cNvSpPr/>
            <p:nvPr/>
          </p:nvSpPr>
          <p:spPr>
            <a:xfrm>
              <a:off x="1678744" y="1964158"/>
              <a:ext cx="709684" cy="39578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Left-Right Arrow 25"/>
            <p:cNvSpPr/>
            <p:nvPr/>
          </p:nvSpPr>
          <p:spPr>
            <a:xfrm>
              <a:off x="6743209" y="2162051"/>
              <a:ext cx="709684" cy="39578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Left-Right Arrow 26"/>
            <p:cNvSpPr/>
            <p:nvPr/>
          </p:nvSpPr>
          <p:spPr>
            <a:xfrm>
              <a:off x="5056204" y="2160930"/>
              <a:ext cx="709684" cy="39578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Left-Right Arrow 27"/>
            <p:cNvSpPr/>
            <p:nvPr/>
          </p:nvSpPr>
          <p:spPr>
            <a:xfrm>
              <a:off x="1747494" y="4029585"/>
              <a:ext cx="709684" cy="39578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955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How did we get to where we are today?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447385" y="2231408"/>
            <a:ext cx="4326341" cy="2306472"/>
            <a:chOff x="272955" y="1037230"/>
            <a:chExt cx="8652681" cy="4612943"/>
          </a:xfrm>
        </p:grpSpPr>
        <p:sp>
          <p:nvSpPr>
            <p:cNvPr id="9" name="Rectangle 8"/>
            <p:cNvSpPr/>
            <p:nvPr/>
          </p:nvSpPr>
          <p:spPr>
            <a:xfrm>
              <a:off x="272955" y="1037230"/>
              <a:ext cx="8652681" cy="4612943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28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Common person/property/tenancy database</a:t>
              </a:r>
              <a:endParaRPr lang="en-GB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528084" y="1339091"/>
              <a:ext cx="1505502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Rents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11" name="Flowchart: Magnetic Disk 10"/>
            <p:cNvSpPr/>
            <p:nvPr/>
          </p:nvSpPr>
          <p:spPr>
            <a:xfrm>
              <a:off x="5458078" y="1339091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Contractor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12" name="Flowchart: Magnetic Disk 11"/>
            <p:cNvSpPr/>
            <p:nvPr/>
          </p:nvSpPr>
          <p:spPr>
            <a:xfrm>
              <a:off x="3818106" y="1339091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Responsive Repairs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13" name="Flowchart: Magnetic Disk 12"/>
            <p:cNvSpPr/>
            <p:nvPr/>
          </p:nvSpPr>
          <p:spPr>
            <a:xfrm>
              <a:off x="3813068" y="3186150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Leaseholders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14" name="Flowchart: Magnetic Disk 13"/>
            <p:cNvSpPr/>
            <p:nvPr/>
          </p:nvSpPr>
          <p:spPr>
            <a:xfrm>
              <a:off x="2178134" y="1339091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Arrears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15" name="Flowchart: Magnetic Disk 14"/>
            <p:cNvSpPr/>
            <p:nvPr/>
          </p:nvSpPr>
          <p:spPr>
            <a:xfrm>
              <a:off x="7098051" y="1339091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00" dirty="0" smtClean="0">
                  <a:solidFill>
                    <a:srgbClr val="000000"/>
                  </a:solidFill>
                </a:rPr>
                <a:t>Planned Maintenance</a:t>
              </a:r>
              <a:endParaRPr lang="en-GB" sz="700" dirty="0">
                <a:solidFill>
                  <a:srgbClr val="000000"/>
                </a:solidFill>
              </a:endParaRPr>
            </a:p>
          </p:txBody>
        </p:sp>
        <p:sp>
          <p:nvSpPr>
            <p:cNvPr id="21" name="Flowchart: Magnetic Disk 20"/>
            <p:cNvSpPr/>
            <p:nvPr/>
          </p:nvSpPr>
          <p:spPr>
            <a:xfrm>
              <a:off x="528084" y="3186150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Allocations &amp; CBL</a:t>
              </a:r>
            </a:p>
          </p:txBody>
        </p:sp>
        <p:sp>
          <p:nvSpPr>
            <p:cNvPr id="22" name="Flowchart: Magnetic Disk 21"/>
            <p:cNvSpPr/>
            <p:nvPr/>
          </p:nvSpPr>
          <p:spPr>
            <a:xfrm>
              <a:off x="5455560" y="3186150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Estates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23" name="Flowchart: Magnetic Disk 22"/>
            <p:cNvSpPr/>
            <p:nvPr/>
          </p:nvSpPr>
          <p:spPr>
            <a:xfrm>
              <a:off x="2170576" y="3186150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Voids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24" name="Flowchart: Magnetic Disk 23"/>
            <p:cNvSpPr/>
            <p:nvPr/>
          </p:nvSpPr>
          <p:spPr>
            <a:xfrm>
              <a:off x="7098051" y="3186150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Supporting People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25" name="Left-Right Arrow 24"/>
            <p:cNvSpPr/>
            <p:nvPr/>
          </p:nvSpPr>
          <p:spPr>
            <a:xfrm>
              <a:off x="1678744" y="1964158"/>
              <a:ext cx="709684" cy="39578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26" name="Left-Right Arrow 25"/>
            <p:cNvSpPr/>
            <p:nvPr/>
          </p:nvSpPr>
          <p:spPr>
            <a:xfrm>
              <a:off x="6743209" y="2162051"/>
              <a:ext cx="709684" cy="39578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27" name="Left-Right Arrow 26"/>
            <p:cNvSpPr/>
            <p:nvPr/>
          </p:nvSpPr>
          <p:spPr>
            <a:xfrm>
              <a:off x="5056204" y="2160930"/>
              <a:ext cx="709684" cy="39578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28" name="Left-Right Arrow 27"/>
            <p:cNvSpPr/>
            <p:nvPr/>
          </p:nvSpPr>
          <p:spPr>
            <a:xfrm>
              <a:off x="1747494" y="4029585"/>
              <a:ext cx="709684" cy="39578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</p:grpSp>
      <p:sp>
        <p:nvSpPr>
          <p:cNvPr id="29" name="Flowchart: Magnetic Disk 28"/>
          <p:cNvSpPr/>
          <p:nvPr/>
        </p:nvSpPr>
        <p:spPr>
          <a:xfrm>
            <a:off x="528084" y="1339091"/>
            <a:ext cx="1505502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CRM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" name="Flowchart: Magnetic Disk 29"/>
          <p:cNvSpPr/>
          <p:nvPr/>
        </p:nvSpPr>
        <p:spPr>
          <a:xfrm>
            <a:off x="528084" y="3205299"/>
            <a:ext cx="1505502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Workflow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Left-Right Arrow 2"/>
          <p:cNvSpPr/>
          <p:nvPr/>
        </p:nvSpPr>
        <p:spPr>
          <a:xfrm rot="781360">
            <a:off x="1910687" y="2382339"/>
            <a:ext cx="900752" cy="60937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Left-Right Arrow 30"/>
          <p:cNvSpPr/>
          <p:nvPr/>
        </p:nvSpPr>
        <p:spPr>
          <a:xfrm rot="20466075">
            <a:off x="1842449" y="3620792"/>
            <a:ext cx="900752" cy="60937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owchart: Magnetic Disk 31"/>
          <p:cNvSpPr/>
          <p:nvPr/>
        </p:nvSpPr>
        <p:spPr>
          <a:xfrm>
            <a:off x="7092658" y="1246284"/>
            <a:ext cx="1505502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Mobile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" name="Left-Right Arrow 32"/>
          <p:cNvSpPr/>
          <p:nvPr/>
        </p:nvSpPr>
        <p:spPr>
          <a:xfrm rot="20466075">
            <a:off x="6482688" y="2259129"/>
            <a:ext cx="900752" cy="60937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Magnetic Disk 33"/>
          <p:cNvSpPr/>
          <p:nvPr/>
        </p:nvSpPr>
        <p:spPr>
          <a:xfrm>
            <a:off x="7092658" y="3205299"/>
            <a:ext cx="1505502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Web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5" name="Left-Right Arrow 34"/>
          <p:cNvSpPr/>
          <p:nvPr/>
        </p:nvSpPr>
        <p:spPr>
          <a:xfrm rot="781360">
            <a:off x="6547242" y="3723573"/>
            <a:ext cx="900752" cy="60937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1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inancial Cris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09"/>
          <a:stretch/>
        </p:blipFill>
        <p:spPr bwMode="auto">
          <a:xfrm>
            <a:off x="707058" y="919439"/>
            <a:ext cx="4547329" cy="537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17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How did we get to where we are today?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40000" y="1119352"/>
            <a:ext cx="822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63569" y="1241946"/>
            <a:ext cx="33994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Global financial meltdown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Social media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Cloud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Consumerisation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BYOD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Big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Apple!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Google!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mergesocialmedia.com/wp-content/uploads/2012/09/social-media-logos_1577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1" y="1337479"/>
            <a:ext cx="5123324" cy="435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58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4"/>
          </p:nvPr>
        </p:nvSpPr>
        <p:spPr>
          <a:xfrm>
            <a:off x="540000" y="980728"/>
            <a:ext cx="8223000" cy="488667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0000" y="188640"/>
            <a:ext cx="7080000" cy="418800"/>
          </a:xfrm>
        </p:spPr>
        <p:txBody>
          <a:bodyPr/>
          <a:lstStyle/>
          <a:p>
            <a:r>
              <a:rPr lang="en-GB" dirty="0" smtClean="0"/>
              <a:t>E-RP?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8162" y="462239"/>
            <a:ext cx="8224837" cy="45720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How did we get to where we are today?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533775" y="6295156"/>
            <a:ext cx="1974850" cy="230188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796136" y="6295156"/>
            <a:ext cx="2966864" cy="229942"/>
          </a:xfrm>
        </p:spPr>
        <p:txBody>
          <a:bodyPr/>
          <a:lstStyle/>
          <a:p>
            <a:r>
              <a:rPr lang="en-GB" dirty="0" smtClean="0"/>
              <a:t>Aidan Dunphy, Head of Product Strategy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447385" y="2231408"/>
            <a:ext cx="4326341" cy="2306472"/>
            <a:chOff x="272955" y="1037230"/>
            <a:chExt cx="8652681" cy="4612943"/>
          </a:xfrm>
        </p:grpSpPr>
        <p:sp>
          <p:nvSpPr>
            <p:cNvPr id="9" name="Rectangle 8"/>
            <p:cNvSpPr/>
            <p:nvPr/>
          </p:nvSpPr>
          <p:spPr>
            <a:xfrm>
              <a:off x="272955" y="1037230"/>
              <a:ext cx="8652681" cy="4612943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28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Common person/property/tenancy database</a:t>
              </a:r>
              <a:endParaRPr lang="en-GB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528084" y="1339091"/>
              <a:ext cx="1505502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Rents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11" name="Flowchart: Magnetic Disk 10"/>
            <p:cNvSpPr/>
            <p:nvPr/>
          </p:nvSpPr>
          <p:spPr>
            <a:xfrm>
              <a:off x="5458078" y="1339091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Contractor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12" name="Flowchart: Magnetic Disk 11"/>
            <p:cNvSpPr/>
            <p:nvPr/>
          </p:nvSpPr>
          <p:spPr>
            <a:xfrm>
              <a:off x="3818106" y="1339091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Responsive Repairs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13" name="Flowchart: Magnetic Disk 12"/>
            <p:cNvSpPr/>
            <p:nvPr/>
          </p:nvSpPr>
          <p:spPr>
            <a:xfrm>
              <a:off x="3813068" y="3186150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Leaseholders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14" name="Flowchart: Magnetic Disk 13"/>
            <p:cNvSpPr/>
            <p:nvPr/>
          </p:nvSpPr>
          <p:spPr>
            <a:xfrm>
              <a:off x="2178134" y="1339091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Arrears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15" name="Flowchart: Magnetic Disk 14"/>
            <p:cNvSpPr/>
            <p:nvPr/>
          </p:nvSpPr>
          <p:spPr>
            <a:xfrm>
              <a:off x="7098051" y="1339091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00" dirty="0" smtClean="0">
                  <a:solidFill>
                    <a:srgbClr val="000000"/>
                  </a:solidFill>
                </a:rPr>
                <a:t>Planned Maintenance</a:t>
              </a:r>
              <a:endParaRPr lang="en-GB" sz="700" dirty="0">
                <a:solidFill>
                  <a:srgbClr val="000000"/>
                </a:solidFill>
              </a:endParaRPr>
            </a:p>
          </p:txBody>
        </p:sp>
        <p:sp>
          <p:nvSpPr>
            <p:cNvPr id="21" name="Flowchart: Magnetic Disk 20"/>
            <p:cNvSpPr/>
            <p:nvPr/>
          </p:nvSpPr>
          <p:spPr>
            <a:xfrm>
              <a:off x="528084" y="3186150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Allocations &amp; CBL</a:t>
              </a:r>
            </a:p>
          </p:txBody>
        </p:sp>
        <p:sp>
          <p:nvSpPr>
            <p:cNvPr id="22" name="Flowchart: Magnetic Disk 21"/>
            <p:cNvSpPr/>
            <p:nvPr/>
          </p:nvSpPr>
          <p:spPr>
            <a:xfrm>
              <a:off x="5455560" y="3186150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Estates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23" name="Flowchart: Magnetic Disk 22"/>
            <p:cNvSpPr/>
            <p:nvPr/>
          </p:nvSpPr>
          <p:spPr>
            <a:xfrm>
              <a:off x="2170576" y="3186150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Voids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24" name="Flowchart: Magnetic Disk 23"/>
            <p:cNvSpPr/>
            <p:nvPr/>
          </p:nvSpPr>
          <p:spPr>
            <a:xfrm>
              <a:off x="7098051" y="3186150"/>
              <a:ext cx="1495424" cy="164592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Supporting People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25" name="Left-Right Arrow 24"/>
            <p:cNvSpPr/>
            <p:nvPr/>
          </p:nvSpPr>
          <p:spPr>
            <a:xfrm>
              <a:off x="1678744" y="1964158"/>
              <a:ext cx="709684" cy="39578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26" name="Left-Right Arrow 25"/>
            <p:cNvSpPr/>
            <p:nvPr/>
          </p:nvSpPr>
          <p:spPr>
            <a:xfrm>
              <a:off x="6743209" y="2162051"/>
              <a:ext cx="709684" cy="39578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27" name="Left-Right Arrow 26"/>
            <p:cNvSpPr/>
            <p:nvPr/>
          </p:nvSpPr>
          <p:spPr>
            <a:xfrm>
              <a:off x="5056204" y="2160930"/>
              <a:ext cx="709684" cy="39578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28" name="Left-Right Arrow 27"/>
            <p:cNvSpPr/>
            <p:nvPr/>
          </p:nvSpPr>
          <p:spPr>
            <a:xfrm>
              <a:off x="1747494" y="4029585"/>
              <a:ext cx="709684" cy="39578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</p:grpSp>
      <p:sp>
        <p:nvSpPr>
          <p:cNvPr id="29" name="Flowchart: Magnetic Disk 28"/>
          <p:cNvSpPr/>
          <p:nvPr/>
        </p:nvSpPr>
        <p:spPr>
          <a:xfrm>
            <a:off x="528084" y="1339091"/>
            <a:ext cx="1505502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CRM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" name="Flowchart: Magnetic Disk 29"/>
          <p:cNvSpPr/>
          <p:nvPr/>
        </p:nvSpPr>
        <p:spPr>
          <a:xfrm>
            <a:off x="528084" y="3205299"/>
            <a:ext cx="1505502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Workflow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Left-Right Arrow 2"/>
          <p:cNvSpPr/>
          <p:nvPr/>
        </p:nvSpPr>
        <p:spPr>
          <a:xfrm rot="781360">
            <a:off x="1910687" y="2382339"/>
            <a:ext cx="900752" cy="60937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Left-Right Arrow 30"/>
          <p:cNvSpPr/>
          <p:nvPr/>
        </p:nvSpPr>
        <p:spPr>
          <a:xfrm rot="20466075">
            <a:off x="1842449" y="3620792"/>
            <a:ext cx="900752" cy="60937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owchart: Magnetic Disk 31"/>
          <p:cNvSpPr/>
          <p:nvPr/>
        </p:nvSpPr>
        <p:spPr>
          <a:xfrm>
            <a:off x="7092658" y="1246284"/>
            <a:ext cx="1505502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Mobile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" name="Left-Right Arrow 32"/>
          <p:cNvSpPr/>
          <p:nvPr/>
        </p:nvSpPr>
        <p:spPr>
          <a:xfrm rot="20466075">
            <a:off x="6482688" y="2259129"/>
            <a:ext cx="900752" cy="60937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Magnetic Disk 33"/>
          <p:cNvSpPr/>
          <p:nvPr/>
        </p:nvSpPr>
        <p:spPr>
          <a:xfrm>
            <a:off x="7092658" y="3205299"/>
            <a:ext cx="1505502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Mobile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5" name="Left-Right Arrow 34"/>
          <p:cNvSpPr/>
          <p:nvPr/>
        </p:nvSpPr>
        <p:spPr>
          <a:xfrm rot="781360">
            <a:off x="6547242" y="3723573"/>
            <a:ext cx="900752" cy="60937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lowchart: Magnetic Disk 60"/>
          <p:cNvSpPr/>
          <p:nvPr/>
        </p:nvSpPr>
        <p:spPr>
          <a:xfrm>
            <a:off x="2246811" y="2516777"/>
            <a:ext cx="128696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Projects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2" name="Flowchart: Magnetic Disk 61"/>
          <p:cNvSpPr/>
          <p:nvPr/>
        </p:nvSpPr>
        <p:spPr>
          <a:xfrm>
            <a:off x="4106091" y="2364377"/>
            <a:ext cx="128696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Self Service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3" name="Flowchart: Magnetic Disk 62"/>
          <p:cNvSpPr/>
          <p:nvPr/>
        </p:nvSpPr>
        <p:spPr>
          <a:xfrm>
            <a:off x="5961017" y="1937657"/>
            <a:ext cx="128696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Asset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4" name="Flowchart: Magnetic Disk 63"/>
          <p:cNvSpPr/>
          <p:nvPr/>
        </p:nvSpPr>
        <p:spPr>
          <a:xfrm>
            <a:off x="5796136" y="4010297"/>
            <a:ext cx="128696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Finance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5" name="Flowchart: Magnetic Disk 64"/>
          <p:cNvSpPr/>
          <p:nvPr/>
        </p:nvSpPr>
        <p:spPr>
          <a:xfrm>
            <a:off x="3383862" y="4162697"/>
            <a:ext cx="128696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Automated voice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6" name="Flowchart: Magnetic Disk 65"/>
          <p:cNvSpPr/>
          <p:nvPr/>
        </p:nvSpPr>
        <p:spPr>
          <a:xfrm>
            <a:off x="7247981" y="3583577"/>
            <a:ext cx="128696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ASB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7" name="Flowchart: Magnetic Disk 66"/>
          <p:cNvSpPr/>
          <p:nvPr/>
        </p:nvSpPr>
        <p:spPr>
          <a:xfrm>
            <a:off x="751387" y="1223554"/>
            <a:ext cx="128696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Portals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8" name="Flowchart: Magnetic Disk 67"/>
          <p:cNvSpPr/>
          <p:nvPr/>
        </p:nvSpPr>
        <p:spPr>
          <a:xfrm>
            <a:off x="751387" y="3988525"/>
            <a:ext cx="149542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Social media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9" name="Flowchart: Magnetic Disk 68"/>
          <p:cNvSpPr/>
          <p:nvPr/>
        </p:nvSpPr>
        <p:spPr>
          <a:xfrm>
            <a:off x="3283131" y="666205"/>
            <a:ext cx="128696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EDM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0" name="Flowchart: Magnetic Disk 69"/>
          <p:cNvSpPr/>
          <p:nvPr/>
        </p:nvSpPr>
        <p:spPr>
          <a:xfrm>
            <a:off x="7527335" y="666205"/>
            <a:ext cx="128696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Care &amp; Support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1" name="Flowchart: Magnetic Disk 70"/>
          <p:cNvSpPr/>
          <p:nvPr/>
        </p:nvSpPr>
        <p:spPr>
          <a:xfrm>
            <a:off x="5180957" y="252548"/>
            <a:ext cx="128696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HR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2" name="Flowchart: Magnetic Disk 71"/>
          <p:cNvSpPr/>
          <p:nvPr/>
        </p:nvSpPr>
        <p:spPr>
          <a:xfrm>
            <a:off x="7476035" y="2364377"/>
            <a:ext cx="128696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SMS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3" name="Flowchart: Magnetic Disk 72"/>
          <p:cNvSpPr/>
          <p:nvPr/>
        </p:nvSpPr>
        <p:spPr>
          <a:xfrm>
            <a:off x="4221661" y="1075508"/>
            <a:ext cx="128696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Payroll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4" name="Flowchart: Magnetic Disk 73"/>
          <p:cNvSpPr/>
          <p:nvPr/>
        </p:nvSpPr>
        <p:spPr>
          <a:xfrm>
            <a:off x="1970041" y="1114697"/>
            <a:ext cx="128696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Mobile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5" name="Flowchart: Magnetic Disk 74"/>
          <p:cNvSpPr/>
          <p:nvPr/>
        </p:nvSpPr>
        <p:spPr>
          <a:xfrm>
            <a:off x="2246811" y="4162697"/>
            <a:ext cx="128696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Scheduling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6" name="Flowchart: Magnetic Disk 75"/>
          <p:cNvSpPr/>
          <p:nvPr/>
        </p:nvSpPr>
        <p:spPr>
          <a:xfrm>
            <a:off x="452845" y="2516777"/>
            <a:ext cx="128696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Diary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7" name="Flowchart: Magnetic Disk 76"/>
          <p:cNvSpPr/>
          <p:nvPr/>
        </p:nvSpPr>
        <p:spPr>
          <a:xfrm>
            <a:off x="4501688" y="3583577"/>
            <a:ext cx="128696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BI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8" name="Flowchart: Magnetic Disk 77"/>
          <p:cNvSpPr/>
          <p:nvPr/>
        </p:nvSpPr>
        <p:spPr>
          <a:xfrm>
            <a:off x="5006785" y="1489165"/>
            <a:ext cx="128696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Asbestos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9" name="Flowchart: Magnetic Disk 78"/>
          <p:cNvSpPr/>
          <p:nvPr/>
        </p:nvSpPr>
        <p:spPr>
          <a:xfrm>
            <a:off x="6165669" y="701039"/>
            <a:ext cx="1560913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Development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0" name="Flowchart: Magnetic Disk 79"/>
          <p:cNvSpPr/>
          <p:nvPr/>
        </p:nvSpPr>
        <p:spPr>
          <a:xfrm>
            <a:off x="3130731" y="1898468"/>
            <a:ext cx="128696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Options Appraisal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1" name="Flowchart: Magnetic Disk 80"/>
          <p:cNvSpPr/>
          <p:nvPr/>
        </p:nvSpPr>
        <p:spPr>
          <a:xfrm>
            <a:off x="6805784" y="4649236"/>
            <a:ext cx="128696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GIS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2" name="Flowchart: Magnetic Disk 81"/>
          <p:cNvSpPr/>
          <p:nvPr/>
        </p:nvSpPr>
        <p:spPr>
          <a:xfrm>
            <a:off x="5239702" y="3339737"/>
            <a:ext cx="128696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Knowledge Base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3" name="Flowchart: Magnetic Disk 82"/>
          <p:cNvSpPr/>
          <p:nvPr/>
        </p:nvSpPr>
        <p:spPr>
          <a:xfrm>
            <a:off x="3136891" y="3270068"/>
            <a:ext cx="128696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Intranet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4" name="Flowchart: Magnetic Disk 83"/>
          <p:cNvSpPr/>
          <p:nvPr/>
        </p:nvSpPr>
        <p:spPr>
          <a:xfrm>
            <a:off x="1499099" y="2721428"/>
            <a:ext cx="149682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Performance Management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5" name="Flowchart: Magnetic Disk 84"/>
          <p:cNvSpPr/>
          <p:nvPr/>
        </p:nvSpPr>
        <p:spPr>
          <a:xfrm>
            <a:off x="6189071" y="2869474"/>
            <a:ext cx="1286964" cy="164592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Apps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8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4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6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Orchard Powerpoint Template">
  <a:themeElements>
    <a:clrScheme name="Orchard">
      <a:dk1>
        <a:srgbClr val="5B8F21"/>
      </a:dk1>
      <a:lt1>
        <a:sysClr val="window" lastClr="FFFFFF"/>
      </a:lt1>
      <a:dk2>
        <a:srgbClr val="CCDC00"/>
      </a:dk2>
      <a:lt2>
        <a:srgbClr val="FFFFFF"/>
      </a:lt2>
      <a:accent1>
        <a:srgbClr val="5B8F21"/>
      </a:accent1>
      <a:accent2>
        <a:srgbClr val="CCDC00"/>
      </a:accent2>
      <a:accent3>
        <a:srgbClr val="A5D85F"/>
      </a:accent3>
      <a:accent4>
        <a:srgbClr val="E8EB6F"/>
      </a:accent4>
      <a:accent5>
        <a:srgbClr val="FFFFFF"/>
      </a:accent5>
      <a:accent6>
        <a:srgbClr val="CCDC00"/>
      </a:accent6>
      <a:hlink>
        <a:srgbClr val="000000"/>
      </a:hlink>
      <a:folHlink>
        <a:srgbClr val="505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chard">
      <a:dk1>
        <a:srgbClr val="5B8F21"/>
      </a:dk1>
      <a:lt1>
        <a:sysClr val="window" lastClr="FFFFFF"/>
      </a:lt1>
      <a:dk2>
        <a:srgbClr val="CCDC00"/>
      </a:dk2>
      <a:lt2>
        <a:srgbClr val="FFFFFF"/>
      </a:lt2>
      <a:accent1>
        <a:srgbClr val="5B8F21"/>
      </a:accent1>
      <a:accent2>
        <a:srgbClr val="CCDC00"/>
      </a:accent2>
      <a:accent3>
        <a:srgbClr val="A5D85F"/>
      </a:accent3>
      <a:accent4>
        <a:srgbClr val="E8EB6F"/>
      </a:accent4>
      <a:accent5>
        <a:srgbClr val="FFFFFF"/>
      </a:accent5>
      <a:accent6>
        <a:srgbClr val="CCDC00"/>
      </a:accent6>
      <a:hlink>
        <a:srgbClr val="000000"/>
      </a:hlink>
      <a:folHlink>
        <a:srgbClr val="505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rchard">
      <a:dk1>
        <a:srgbClr val="5B8F21"/>
      </a:dk1>
      <a:lt1>
        <a:sysClr val="window" lastClr="FFFFFF"/>
      </a:lt1>
      <a:dk2>
        <a:srgbClr val="CCDC00"/>
      </a:dk2>
      <a:lt2>
        <a:srgbClr val="FFFFFF"/>
      </a:lt2>
      <a:accent1>
        <a:srgbClr val="5B8F21"/>
      </a:accent1>
      <a:accent2>
        <a:srgbClr val="CCDC00"/>
      </a:accent2>
      <a:accent3>
        <a:srgbClr val="A5D85F"/>
      </a:accent3>
      <a:accent4>
        <a:srgbClr val="E8EB6F"/>
      </a:accent4>
      <a:accent5>
        <a:srgbClr val="FFFFFF"/>
      </a:accent5>
      <a:accent6>
        <a:srgbClr val="CCDC00"/>
      </a:accent6>
      <a:hlink>
        <a:srgbClr val="000000"/>
      </a:hlink>
      <a:folHlink>
        <a:srgbClr val="505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rchard">
      <a:dk1>
        <a:srgbClr val="5B8F21"/>
      </a:dk1>
      <a:lt1>
        <a:sysClr val="window" lastClr="FFFFFF"/>
      </a:lt1>
      <a:dk2>
        <a:srgbClr val="CCDC00"/>
      </a:dk2>
      <a:lt2>
        <a:srgbClr val="FFFFFF"/>
      </a:lt2>
      <a:accent1>
        <a:srgbClr val="5B8F21"/>
      </a:accent1>
      <a:accent2>
        <a:srgbClr val="CCDC00"/>
      </a:accent2>
      <a:accent3>
        <a:srgbClr val="A5D85F"/>
      </a:accent3>
      <a:accent4>
        <a:srgbClr val="E8EB6F"/>
      </a:accent4>
      <a:accent5>
        <a:srgbClr val="FFFFFF"/>
      </a:accent5>
      <a:accent6>
        <a:srgbClr val="CCDC00"/>
      </a:accent6>
      <a:hlink>
        <a:srgbClr val="000000"/>
      </a:hlink>
      <a:folHlink>
        <a:srgbClr val="505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rchard">
      <a:dk1>
        <a:srgbClr val="5B8F21"/>
      </a:dk1>
      <a:lt1>
        <a:sysClr val="window" lastClr="FFFFFF"/>
      </a:lt1>
      <a:dk2>
        <a:srgbClr val="CCDC00"/>
      </a:dk2>
      <a:lt2>
        <a:srgbClr val="FFFFFF"/>
      </a:lt2>
      <a:accent1>
        <a:srgbClr val="5B8F21"/>
      </a:accent1>
      <a:accent2>
        <a:srgbClr val="CCDC00"/>
      </a:accent2>
      <a:accent3>
        <a:srgbClr val="A5D85F"/>
      </a:accent3>
      <a:accent4>
        <a:srgbClr val="E8EB6F"/>
      </a:accent4>
      <a:accent5>
        <a:srgbClr val="FFFFFF"/>
      </a:accent5>
      <a:accent6>
        <a:srgbClr val="CCDC00"/>
      </a:accent6>
      <a:hlink>
        <a:srgbClr val="000000"/>
      </a:hlink>
      <a:folHlink>
        <a:srgbClr val="505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rchard">
      <a:dk1>
        <a:srgbClr val="5B8F21"/>
      </a:dk1>
      <a:lt1>
        <a:sysClr val="window" lastClr="FFFFFF"/>
      </a:lt1>
      <a:dk2>
        <a:srgbClr val="CCDC00"/>
      </a:dk2>
      <a:lt2>
        <a:srgbClr val="FFFFFF"/>
      </a:lt2>
      <a:accent1>
        <a:srgbClr val="5B8F21"/>
      </a:accent1>
      <a:accent2>
        <a:srgbClr val="CCDC00"/>
      </a:accent2>
      <a:accent3>
        <a:srgbClr val="A5D85F"/>
      </a:accent3>
      <a:accent4>
        <a:srgbClr val="E8EB6F"/>
      </a:accent4>
      <a:accent5>
        <a:srgbClr val="FFFFFF"/>
      </a:accent5>
      <a:accent6>
        <a:srgbClr val="CCDC00"/>
      </a:accent6>
      <a:hlink>
        <a:srgbClr val="000000"/>
      </a:hlink>
      <a:folHlink>
        <a:srgbClr val="505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rchard_Powerpoint_Template">
  <a:themeElements>
    <a:clrScheme name="Orchard">
      <a:dk1>
        <a:srgbClr val="5B8F21"/>
      </a:dk1>
      <a:lt1>
        <a:sysClr val="window" lastClr="FFFFFF"/>
      </a:lt1>
      <a:dk2>
        <a:srgbClr val="CCDC00"/>
      </a:dk2>
      <a:lt2>
        <a:srgbClr val="FFFFFF"/>
      </a:lt2>
      <a:accent1>
        <a:srgbClr val="5B8F21"/>
      </a:accent1>
      <a:accent2>
        <a:srgbClr val="CCDC00"/>
      </a:accent2>
      <a:accent3>
        <a:srgbClr val="A5D85F"/>
      </a:accent3>
      <a:accent4>
        <a:srgbClr val="E8EB6F"/>
      </a:accent4>
      <a:accent5>
        <a:srgbClr val="FFFFFF"/>
      </a:accent5>
      <a:accent6>
        <a:srgbClr val="CCDC00"/>
      </a:accent6>
      <a:hlink>
        <a:srgbClr val="000000"/>
      </a:hlink>
      <a:folHlink>
        <a:srgbClr val="505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Orchard Powerpoint Template</Template>
  <TotalTime>0</TotalTime>
  <Words>1612</Words>
  <Application>Microsoft Office PowerPoint</Application>
  <PresentationFormat>On-screen Show (4:3)</PresentationFormat>
  <Paragraphs>515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Aharoni</vt:lpstr>
      <vt:lpstr>Arial</vt:lpstr>
      <vt:lpstr>Calibri</vt:lpstr>
      <vt:lpstr>Gotham-Book</vt:lpstr>
      <vt:lpstr>Orchard Powerpoint Template</vt:lpstr>
      <vt:lpstr>Office Theme</vt:lpstr>
      <vt:lpstr>Office Theme</vt:lpstr>
      <vt:lpstr>1_Office Theme</vt:lpstr>
      <vt:lpstr>2_Office Theme</vt:lpstr>
      <vt:lpstr>3_Office Theme</vt:lpstr>
      <vt:lpstr>Orchard_Powerpoint_Template</vt:lpstr>
      <vt:lpstr>E-RP?</vt:lpstr>
      <vt:lpstr>Orchard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  <vt:lpstr>E-RP?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2014-02-27T11:54:17Z</dcterms:created>
  <dcterms:modified xsi:type="dcterms:W3CDTF">2014-03-03T07:33:22Z</dcterms:modified>
</cp:coreProperties>
</file>