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70" r:id="rId10"/>
    <p:sldId id="267" r:id="rId11"/>
    <p:sldId id="268" r:id="rId12"/>
    <p:sldId id="269" r:id="rId13"/>
    <p:sldId id="265" r:id="rId14"/>
    <p:sldId id="27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74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8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42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6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6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4E3-3096-4D73-8990-3D451899E017}" type="datetimeFigureOut">
              <a:rPr lang="en-GB" smtClean="0"/>
              <a:t>04/03/2014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7E69-CE4E-462C-9471-9D42871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WFGT8KzrF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3563" y="1059582"/>
            <a:ext cx="540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/>
                </a:solidFill>
                <a:latin typeface="Gill Sans MT" panose="020B0502020104020203" pitchFamily="34" charset="0"/>
              </a:rPr>
              <a:t>Influencing behaviour – can housing learn lessons from health advocates</a:t>
            </a:r>
            <a:r>
              <a:rPr lang="en-GB" sz="2800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?</a:t>
            </a:r>
          </a:p>
          <a:p>
            <a:pPr algn="ctr"/>
            <a:endParaRPr lang="en-GB" sz="2400" b="1" dirty="0">
              <a:latin typeface="Gill Sans MT" panose="020B0502020104020203" pitchFamily="34" charset="0"/>
            </a:endParaRPr>
          </a:p>
          <a:p>
            <a:pPr algn="ctr"/>
            <a:r>
              <a:rPr lang="en-GB" sz="2000" b="1" smtClean="0">
                <a:solidFill>
                  <a:schemeClr val="accent4"/>
                </a:solidFill>
                <a:latin typeface="Gill Sans MT" panose="020B0502020104020203" pitchFamily="34" charset="0"/>
              </a:rPr>
              <a:t>Francesca </a:t>
            </a:r>
            <a:r>
              <a:rPr lang="en-GB" sz="2000" b="1" dirty="0" smtClean="0">
                <a:solidFill>
                  <a:schemeClr val="accent4"/>
                </a:solidFill>
                <a:latin typeface="Gill Sans MT" panose="020B0502020104020203" pitchFamily="34" charset="0"/>
              </a:rPr>
              <a:t>Nelson</a:t>
            </a:r>
          </a:p>
          <a:p>
            <a:pPr algn="ctr"/>
            <a:r>
              <a:rPr lang="en-GB" sz="2000" dirty="0" smtClean="0">
                <a:solidFill>
                  <a:schemeClr val="accent4"/>
                </a:solidFill>
                <a:latin typeface="Gill Sans MT" panose="020B0502020104020203" pitchFamily="34" charset="0"/>
              </a:rPr>
              <a:t>Saxon Weald</a:t>
            </a:r>
            <a:endParaRPr lang="en-GB" sz="2000" dirty="0">
              <a:solidFill>
                <a:schemeClr val="accent4"/>
              </a:solidFill>
              <a:latin typeface="Gill Sans MT" panose="020B05020201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23478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5"/>
                </a:solidFill>
                <a:latin typeface="Gill Sans MT" panose="020B0502020104020203" pitchFamily="34" charset="0"/>
              </a:rPr>
              <a:t>Key </a:t>
            </a:r>
            <a:r>
              <a:rPr lang="en-GB" sz="2400" b="1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findings</a:t>
            </a:r>
            <a:endParaRPr lang="en-GB" b="1" dirty="0" smtClean="0">
              <a:solidFill>
                <a:schemeClr val="accent5"/>
              </a:solidFill>
              <a:latin typeface="Gill Sans MT" panose="020B0502020104020203" pitchFamily="34" charset="0"/>
            </a:endParaRPr>
          </a:p>
          <a:p>
            <a:endParaRPr lang="en-GB" dirty="0">
              <a:solidFill>
                <a:schemeClr val="accent5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4"/>
                </a:solidFill>
                <a:latin typeface="Gill Sans MT" panose="020B0502020104020203" pitchFamily="34" charset="0"/>
              </a:rPr>
              <a:t> </a:t>
            </a:r>
            <a:r>
              <a:rPr lang="en-GB" dirty="0" smtClean="0">
                <a:solidFill>
                  <a:schemeClr val="accent4"/>
                </a:solidFill>
                <a:latin typeface="Gill Sans MT" panose="020B0502020104020203" pitchFamily="34" charset="0"/>
              </a:rPr>
              <a:t>All </a:t>
            </a:r>
            <a:r>
              <a:rPr lang="en-GB" dirty="0">
                <a:solidFill>
                  <a:schemeClr val="accent4"/>
                </a:solidFill>
                <a:latin typeface="Gill Sans MT" panose="020B0502020104020203" pitchFamily="34" charset="0"/>
              </a:rPr>
              <a:t>had partners who were working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Gill Sans MT" panose="020B0502020104020203" pitchFamily="34" charset="0"/>
              </a:rPr>
              <a:t>All knew something about Universal Credit, but were unsure about the detail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Gill Sans MT" panose="020B0502020104020203" pitchFamily="34" charset="0"/>
              </a:rPr>
              <a:t>None wanted the responsibility of administering her housing benefit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Gill Sans MT" panose="020B0502020104020203" pitchFamily="34" charset="0"/>
              </a:rPr>
              <a:t>All feared that they would not be able to budget using a single payment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Gill Sans MT" panose="020B0502020104020203" pitchFamily="34" charset="0"/>
              </a:rPr>
              <a:t>Two of the three regularly borrowed money from relatives to tide them over, and one of those had also borrowed money from a payday lender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Gill Sans MT" panose="020B0502020104020203" pitchFamily="34" charset="0"/>
              </a:rPr>
              <a:t>All knew that that rent arrears could mean eviction, even for families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/>
                </a:solidFill>
                <a:latin typeface="Gill Sans MT" panose="020B0502020104020203" pitchFamily="34" charset="0"/>
              </a:rPr>
              <a:t>All said that they ‘knew’ they would spend the money allocated to housing benefit on other things</a:t>
            </a:r>
          </a:p>
        </p:txBody>
      </p:sp>
    </p:spTree>
    <p:extLst>
      <p:ext uri="{BB962C8B-B14F-4D97-AF65-F5344CB8AC3E}">
        <p14:creationId xmlns:p14="http://schemas.microsoft.com/office/powerpoint/2010/main" val="29011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1725316"/>
            <a:ext cx="36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5"/>
                </a:solidFill>
                <a:latin typeface="Gill Sans MT" panose="020B0502020104020203" pitchFamily="34" charset="0"/>
              </a:rPr>
              <a:t>What can we do about it? </a:t>
            </a:r>
            <a:endParaRPr lang="en-GB" sz="2400" dirty="0">
              <a:solidFill>
                <a:schemeClr val="accent5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yclingweekly.media.ipcdigital.co.uk/11141/000002217/2ba2_orh315w315/18-Fign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4722" y="267494"/>
            <a:ext cx="5429566" cy="36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659982"/>
            <a:ext cx="2341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Gill Sans MT" panose="020B0502020104020203" pitchFamily="34" charset="0"/>
              </a:rPr>
              <a:t>From Cycling Week, 2010</a:t>
            </a:r>
            <a:endParaRPr lang="en-GB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5" y="1568862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4"/>
                </a:solidFill>
                <a:latin typeface="Gill Sans MT" panose="020B0502020104020203" pitchFamily="34" charset="0"/>
              </a:rPr>
              <a:t>Thank you.</a:t>
            </a:r>
          </a:p>
          <a:p>
            <a:endParaRPr lang="en-GB" sz="3200" dirty="0" smtClean="0">
              <a:latin typeface="Gill Sans MT" panose="020B0502020104020203" pitchFamily="34" charset="0"/>
            </a:endParaRPr>
          </a:p>
          <a:p>
            <a:endParaRPr lang="en-GB" sz="3200" dirty="0">
              <a:solidFill>
                <a:schemeClr val="accent5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2400" dirty="0">
                <a:solidFill>
                  <a:schemeClr val="accent5"/>
                </a:solidFill>
                <a:latin typeface="Gill Sans MT" panose="020B0502020104020203" pitchFamily="34" charset="0"/>
              </a:rPr>
              <a:t>f</a:t>
            </a:r>
            <a:r>
              <a:rPr lang="en-GB" sz="2400" dirty="0" smtClean="0">
                <a:solidFill>
                  <a:schemeClr val="accent5"/>
                </a:solidFill>
                <a:latin typeface="Gill Sans MT" panose="020B0502020104020203" pitchFamily="34" charset="0"/>
              </a:rPr>
              <a:t>rancesca.nelson@saxonweald.com</a:t>
            </a:r>
            <a:endParaRPr lang="en-GB" sz="2400" dirty="0">
              <a:solidFill>
                <a:schemeClr val="accent5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1 - Air On the G String, from Orchestral Suite No. 3 in D Major, BWV 106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17076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699542"/>
            <a:ext cx="6336704" cy="2952328"/>
          </a:xfrm>
          <a:prstGeom prst="rect">
            <a:avLst/>
          </a:prstGeom>
          <a:solidFill>
            <a:srgbClr val="FBDF11"/>
          </a:solidFill>
          <a:ln>
            <a:solidFill>
              <a:srgbClr val="FBD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7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699542"/>
            <a:ext cx="6336704" cy="295232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1" y="18792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hlinkClick r:id="rId3"/>
              </a:rPr>
              <a:t>YouTube clip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1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thesundaytimes.co.uk/sto/multimedia/dynamic/00310/Busby_310323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39502"/>
            <a:ext cx="4956175" cy="32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51596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Gill Sans MT" panose="020B0502020104020203" pitchFamily="34" charset="0"/>
              </a:rPr>
              <a:t>From The Sunday Times, 2012</a:t>
            </a:r>
            <a:endParaRPr lang="en-GB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S:\Office Templates\Powerpoint houses backgrounds\Widescreen backgrounds\SW_ houses footer whi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41</Words>
  <Application>Microsoft Office PowerPoint</Application>
  <PresentationFormat>On-screen Show (16:9)</PresentationFormat>
  <Paragraphs>21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Saxon Weald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claire.fellows</dc:creator>
  <cp:lastModifiedBy>Alastair Tweedie</cp:lastModifiedBy>
  <cp:revision>7</cp:revision>
  <dcterms:created xsi:type="dcterms:W3CDTF">2014-01-31T13:28:32Z</dcterms:created>
  <dcterms:modified xsi:type="dcterms:W3CDTF">2014-03-04T10:54:02Z</dcterms:modified>
</cp:coreProperties>
</file>