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81" r:id="rId3"/>
    <p:sldId id="282" r:id="rId4"/>
    <p:sldId id="275" r:id="rId5"/>
    <p:sldId id="262" r:id="rId6"/>
    <p:sldId id="266" r:id="rId7"/>
    <p:sldId id="270" r:id="rId8"/>
    <p:sldId id="284" r:id="rId9"/>
    <p:sldId id="269" r:id="rId10"/>
    <p:sldId id="2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05" autoAdjust="0"/>
  </p:normalViewPr>
  <p:slideViewPr>
    <p:cSldViewPr showGuides="1">
      <p:cViewPr>
        <p:scale>
          <a:sx n="90" d="100"/>
          <a:sy n="90" d="100"/>
        </p:scale>
        <p:origin x="-5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D0169-4C42-4A12-A83C-F057458D403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13FFAFBC-C362-48F3-BA48-D927CEA4C014}">
      <dgm:prSet phldrT="[Text]"/>
      <dgm:spPr/>
      <dgm:t>
        <a:bodyPr/>
        <a:lstStyle/>
        <a:p>
          <a:r>
            <a:rPr lang="en-GB" dirty="0" smtClean="0"/>
            <a:t>Live Time Capacity Planning</a:t>
          </a:r>
          <a:endParaRPr lang="en-GB" dirty="0"/>
        </a:p>
      </dgm:t>
    </dgm:pt>
    <dgm:pt modelId="{C6A9B07F-C7F9-433E-8C06-6309F8E34917}" type="parTrans" cxnId="{FF09E3E5-548D-4948-838B-D78991E4A6C7}">
      <dgm:prSet/>
      <dgm:spPr/>
      <dgm:t>
        <a:bodyPr/>
        <a:lstStyle/>
        <a:p>
          <a:endParaRPr lang="en-GB"/>
        </a:p>
      </dgm:t>
    </dgm:pt>
    <dgm:pt modelId="{F9249CD2-799D-4D3A-B51B-57E569E2502A}" type="sibTrans" cxnId="{FF09E3E5-548D-4948-838B-D78991E4A6C7}">
      <dgm:prSet/>
      <dgm:spPr/>
      <dgm:t>
        <a:bodyPr/>
        <a:lstStyle/>
        <a:p>
          <a:endParaRPr lang="en-GB"/>
        </a:p>
      </dgm:t>
    </dgm:pt>
    <dgm:pt modelId="{7867D41F-7917-478B-987B-BC65EFB5534C}">
      <dgm:prSet phldrT="[Text]"/>
      <dgm:spPr/>
      <dgm:t>
        <a:bodyPr/>
        <a:lstStyle/>
        <a:p>
          <a:r>
            <a:rPr lang="en-GB" dirty="0" smtClean="0"/>
            <a:t>Real Time Performance (Managers &amp; Staff)</a:t>
          </a:r>
          <a:endParaRPr lang="en-GB" dirty="0"/>
        </a:p>
      </dgm:t>
    </dgm:pt>
    <dgm:pt modelId="{EF2885DE-0E46-4CE5-8822-7BDC0A433627}" type="parTrans" cxnId="{D8AF5939-ECB5-43E8-AB70-83FBDB510B8F}">
      <dgm:prSet/>
      <dgm:spPr/>
      <dgm:t>
        <a:bodyPr/>
        <a:lstStyle/>
        <a:p>
          <a:endParaRPr lang="en-GB"/>
        </a:p>
      </dgm:t>
    </dgm:pt>
    <dgm:pt modelId="{08FE64AD-AB4C-426F-BACA-858639618D42}" type="sibTrans" cxnId="{D8AF5939-ECB5-43E8-AB70-83FBDB510B8F}">
      <dgm:prSet/>
      <dgm:spPr/>
      <dgm:t>
        <a:bodyPr/>
        <a:lstStyle/>
        <a:p>
          <a:endParaRPr lang="en-GB"/>
        </a:p>
      </dgm:t>
    </dgm:pt>
    <dgm:pt modelId="{E6F56A2B-DDB1-4508-88E3-1EF5A5929238}">
      <dgm:prSet/>
      <dgm:spPr/>
      <dgm:t>
        <a:bodyPr/>
        <a:lstStyle/>
        <a:p>
          <a:r>
            <a:rPr lang="en-GB" dirty="0" smtClean="0"/>
            <a:t>Increased Customer Focus and Satisfaction</a:t>
          </a:r>
        </a:p>
      </dgm:t>
    </dgm:pt>
    <dgm:pt modelId="{39D1D374-A8AB-4600-893D-5FC31F3EFD3A}" type="parTrans" cxnId="{C8FD2E50-FDB3-4A1F-B7AA-E26F29C8149A}">
      <dgm:prSet/>
      <dgm:spPr/>
      <dgm:t>
        <a:bodyPr/>
        <a:lstStyle/>
        <a:p>
          <a:endParaRPr lang="en-GB"/>
        </a:p>
      </dgm:t>
    </dgm:pt>
    <dgm:pt modelId="{35005EC8-A83F-4C9A-B1E4-D0C9F92EA7C0}" type="sibTrans" cxnId="{C8FD2E50-FDB3-4A1F-B7AA-E26F29C8149A}">
      <dgm:prSet/>
      <dgm:spPr/>
      <dgm:t>
        <a:bodyPr/>
        <a:lstStyle/>
        <a:p>
          <a:endParaRPr lang="en-GB"/>
        </a:p>
      </dgm:t>
    </dgm:pt>
    <dgm:pt modelId="{8529DFA5-2547-4D7D-B497-C5E9D0BAAB50}">
      <dgm:prSet/>
      <dgm:spPr/>
      <dgm:t>
        <a:bodyPr/>
        <a:lstStyle/>
        <a:p>
          <a:r>
            <a:rPr lang="en-GB" dirty="0" smtClean="0"/>
            <a:t>First Time Resolution</a:t>
          </a:r>
        </a:p>
      </dgm:t>
    </dgm:pt>
    <dgm:pt modelId="{5618840B-E6D2-4A7D-83FD-CFA6DB1E1763}" type="parTrans" cxnId="{D215E0CD-47B8-4185-B716-FA904698D7B7}">
      <dgm:prSet/>
      <dgm:spPr/>
      <dgm:t>
        <a:bodyPr/>
        <a:lstStyle/>
        <a:p>
          <a:endParaRPr lang="en-GB"/>
        </a:p>
      </dgm:t>
    </dgm:pt>
    <dgm:pt modelId="{A687AC81-6802-4020-89E3-356543240BB4}" type="sibTrans" cxnId="{D215E0CD-47B8-4185-B716-FA904698D7B7}">
      <dgm:prSet/>
      <dgm:spPr/>
      <dgm:t>
        <a:bodyPr/>
        <a:lstStyle/>
        <a:p>
          <a:endParaRPr lang="en-GB"/>
        </a:p>
      </dgm:t>
    </dgm:pt>
    <dgm:pt modelId="{C8660171-49D6-43E7-9C10-87CF59CB5464}">
      <dgm:prSet/>
      <dgm:spPr/>
      <dgm:t>
        <a:bodyPr/>
        <a:lstStyle/>
        <a:p>
          <a:r>
            <a:rPr lang="en-GB" dirty="0" smtClean="0"/>
            <a:t>Increased Efficiency and Productivity</a:t>
          </a:r>
        </a:p>
      </dgm:t>
    </dgm:pt>
    <dgm:pt modelId="{A6D1486E-A59E-4F3E-A7CA-AAE75049C3A1}" type="parTrans" cxnId="{E899DB06-2414-4CBC-8DE0-EE89F3203E19}">
      <dgm:prSet/>
      <dgm:spPr/>
      <dgm:t>
        <a:bodyPr/>
        <a:lstStyle/>
        <a:p>
          <a:endParaRPr lang="en-GB"/>
        </a:p>
      </dgm:t>
    </dgm:pt>
    <dgm:pt modelId="{83BC4D8E-2FAF-4C4E-A2D7-E5C46AE98BF0}" type="sibTrans" cxnId="{E899DB06-2414-4CBC-8DE0-EE89F3203E19}">
      <dgm:prSet/>
      <dgm:spPr/>
      <dgm:t>
        <a:bodyPr/>
        <a:lstStyle/>
        <a:p>
          <a:endParaRPr lang="en-GB"/>
        </a:p>
      </dgm:t>
    </dgm:pt>
    <dgm:pt modelId="{3F43E195-A1B3-445D-B56E-D2BF6D4DACF7}">
      <dgm:prSet/>
      <dgm:spPr/>
      <dgm:t>
        <a:bodyPr/>
        <a:lstStyle/>
        <a:p>
          <a:r>
            <a:rPr lang="en-GB" dirty="0" smtClean="0"/>
            <a:t>Bespoke Dashboards</a:t>
          </a:r>
        </a:p>
      </dgm:t>
    </dgm:pt>
    <dgm:pt modelId="{F3270069-CE0D-4612-AB44-72C368332F36}" type="parTrans" cxnId="{FB75CA49-5D57-4AD7-9947-6C7F97D2439E}">
      <dgm:prSet/>
      <dgm:spPr/>
      <dgm:t>
        <a:bodyPr/>
        <a:lstStyle/>
        <a:p>
          <a:endParaRPr lang="en-GB"/>
        </a:p>
      </dgm:t>
    </dgm:pt>
    <dgm:pt modelId="{3078CA84-9769-4781-B426-9BF43B429918}" type="sibTrans" cxnId="{FB75CA49-5D57-4AD7-9947-6C7F97D2439E}">
      <dgm:prSet/>
      <dgm:spPr/>
      <dgm:t>
        <a:bodyPr/>
        <a:lstStyle/>
        <a:p>
          <a:endParaRPr lang="en-GB"/>
        </a:p>
      </dgm:t>
    </dgm:pt>
    <dgm:pt modelId="{65342A1C-3579-45E0-BFB6-B0A35BCA30AF}">
      <dgm:prSet/>
      <dgm:spPr/>
      <dgm:t>
        <a:bodyPr/>
        <a:lstStyle/>
        <a:p>
          <a:r>
            <a:rPr lang="en-GB" dirty="0" smtClean="0"/>
            <a:t>Highly Visible, Well Informed Staff</a:t>
          </a:r>
        </a:p>
      </dgm:t>
    </dgm:pt>
    <dgm:pt modelId="{4B6D5B30-0FCC-4231-AAD6-46D3F942EE34}" type="parTrans" cxnId="{9265AACF-3266-4A34-A884-E09628D83240}">
      <dgm:prSet/>
      <dgm:spPr/>
      <dgm:t>
        <a:bodyPr/>
        <a:lstStyle/>
        <a:p>
          <a:endParaRPr lang="en-GB"/>
        </a:p>
      </dgm:t>
    </dgm:pt>
    <dgm:pt modelId="{8A631CED-9414-4AC2-AAC8-49275828E065}" type="sibTrans" cxnId="{9265AACF-3266-4A34-A884-E09628D83240}">
      <dgm:prSet/>
      <dgm:spPr/>
      <dgm:t>
        <a:bodyPr/>
        <a:lstStyle/>
        <a:p>
          <a:endParaRPr lang="en-GB"/>
        </a:p>
      </dgm:t>
    </dgm:pt>
    <dgm:pt modelId="{227AD8FB-71F7-4DC6-B785-85F2A384E9E7}" type="pres">
      <dgm:prSet presAssocID="{C4FD0169-4C42-4A12-A83C-F057458D4039}" presName="Name0" presStyleCnt="0">
        <dgm:presLayoutVars>
          <dgm:chMax val="7"/>
          <dgm:chPref val="7"/>
          <dgm:dir/>
        </dgm:presLayoutVars>
      </dgm:prSet>
      <dgm:spPr/>
      <dgm:t>
        <a:bodyPr/>
        <a:lstStyle/>
        <a:p>
          <a:endParaRPr lang="en-GB"/>
        </a:p>
      </dgm:t>
    </dgm:pt>
    <dgm:pt modelId="{74804ECA-6441-4E87-B605-8302A3E3FC19}" type="pres">
      <dgm:prSet presAssocID="{C4FD0169-4C42-4A12-A83C-F057458D4039}" presName="Name1" presStyleCnt="0"/>
      <dgm:spPr/>
    </dgm:pt>
    <dgm:pt modelId="{59E42EA3-A927-4EC9-BAAB-0E166FFF0D0D}" type="pres">
      <dgm:prSet presAssocID="{C4FD0169-4C42-4A12-A83C-F057458D4039}" presName="cycle" presStyleCnt="0"/>
      <dgm:spPr/>
    </dgm:pt>
    <dgm:pt modelId="{C0659248-CD70-4E3B-8ECC-371823BDCDA3}" type="pres">
      <dgm:prSet presAssocID="{C4FD0169-4C42-4A12-A83C-F057458D4039}" presName="srcNode" presStyleLbl="node1" presStyleIdx="0" presStyleCnt="7"/>
      <dgm:spPr/>
    </dgm:pt>
    <dgm:pt modelId="{FF44F4EB-260E-4E5A-AE9E-8F5414B9AF74}" type="pres">
      <dgm:prSet presAssocID="{C4FD0169-4C42-4A12-A83C-F057458D4039}" presName="conn" presStyleLbl="parChTrans1D2" presStyleIdx="0" presStyleCnt="1"/>
      <dgm:spPr/>
      <dgm:t>
        <a:bodyPr/>
        <a:lstStyle/>
        <a:p>
          <a:endParaRPr lang="en-GB"/>
        </a:p>
      </dgm:t>
    </dgm:pt>
    <dgm:pt modelId="{AFA2CAEF-27F5-4F11-B6BC-DEF536DB109B}" type="pres">
      <dgm:prSet presAssocID="{C4FD0169-4C42-4A12-A83C-F057458D4039}" presName="extraNode" presStyleLbl="node1" presStyleIdx="0" presStyleCnt="7"/>
      <dgm:spPr/>
    </dgm:pt>
    <dgm:pt modelId="{07D76C42-6E21-49AF-BF9C-0D22A613C104}" type="pres">
      <dgm:prSet presAssocID="{C4FD0169-4C42-4A12-A83C-F057458D4039}" presName="dstNode" presStyleLbl="node1" presStyleIdx="0" presStyleCnt="7"/>
      <dgm:spPr/>
    </dgm:pt>
    <dgm:pt modelId="{DC4CB604-9D71-4D04-B469-7215E0FB0826}" type="pres">
      <dgm:prSet presAssocID="{13FFAFBC-C362-48F3-BA48-D927CEA4C014}" presName="text_1" presStyleLbl="node1" presStyleIdx="0" presStyleCnt="7">
        <dgm:presLayoutVars>
          <dgm:bulletEnabled val="1"/>
        </dgm:presLayoutVars>
      </dgm:prSet>
      <dgm:spPr/>
      <dgm:t>
        <a:bodyPr/>
        <a:lstStyle/>
        <a:p>
          <a:endParaRPr lang="en-GB"/>
        </a:p>
      </dgm:t>
    </dgm:pt>
    <dgm:pt modelId="{AB16E0A1-44C9-44B2-830E-315571854053}" type="pres">
      <dgm:prSet presAssocID="{13FFAFBC-C362-48F3-BA48-D927CEA4C014}" presName="accent_1" presStyleCnt="0"/>
      <dgm:spPr/>
    </dgm:pt>
    <dgm:pt modelId="{DE0A5CE7-EF8A-4437-B667-5E227EC275AD}" type="pres">
      <dgm:prSet presAssocID="{13FFAFBC-C362-48F3-BA48-D927CEA4C014}" presName="accentRepeatNode" presStyleLbl="solidFgAcc1" presStyleIdx="0" presStyleCnt="7"/>
      <dgm:spPr/>
    </dgm:pt>
    <dgm:pt modelId="{3D92A1A8-F37C-4749-9F46-B079536FC619}" type="pres">
      <dgm:prSet presAssocID="{7867D41F-7917-478B-987B-BC65EFB5534C}" presName="text_2" presStyleLbl="node1" presStyleIdx="1" presStyleCnt="7">
        <dgm:presLayoutVars>
          <dgm:bulletEnabled val="1"/>
        </dgm:presLayoutVars>
      </dgm:prSet>
      <dgm:spPr/>
      <dgm:t>
        <a:bodyPr/>
        <a:lstStyle/>
        <a:p>
          <a:endParaRPr lang="en-GB"/>
        </a:p>
      </dgm:t>
    </dgm:pt>
    <dgm:pt modelId="{1E9A5B05-C8A6-4018-B490-3A8CE7C828A5}" type="pres">
      <dgm:prSet presAssocID="{7867D41F-7917-478B-987B-BC65EFB5534C}" presName="accent_2" presStyleCnt="0"/>
      <dgm:spPr/>
    </dgm:pt>
    <dgm:pt modelId="{A6208A04-3A56-4282-84BA-86D5D10D717D}" type="pres">
      <dgm:prSet presAssocID="{7867D41F-7917-478B-987B-BC65EFB5534C}" presName="accentRepeatNode" presStyleLbl="solidFgAcc1" presStyleIdx="1" presStyleCnt="7"/>
      <dgm:spPr/>
    </dgm:pt>
    <dgm:pt modelId="{41FE06EF-B4DD-4BD4-B1F5-A2313B59B470}" type="pres">
      <dgm:prSet presAssocID="{8529DFA5-2547-4D7D-B497-C5E9D0BAAB50}" presName="text_3" presStyleLbl="node1" presStyleIdx="2" presStyleCnt="7">
        <dgm:presLayoutVars>
          <dgm:bulletEnabled val="1"/>
        </dgm:presLayoutVars>
      </dgm:prSet>
      <dgm:spPr/>
      <dgm:t>
        <a:bodyPr/>
        <a:lstStyle/>
        <a:p>
          <a:endParaRPr lang="en-GB"/>
        </a:p>
      </dgm:t>
    </dgm:pt>
    <dgm:pt modelId="{3B6ADC2E-E8F3-4ED0-AB2F-51AD8776CCFA}" type="pres">
      <dgm:prSet presAssocID="{8529DFA5-2547-4D7D-B497-C5E9D0BAAB50}" presName="accent_3" presStyleCnt="0"/>
      <dgm:spPr/>
    </dgm:pt>
    <dgm:pt modelId="{F2C64C43-10C5-48D6-BEA4-F449AF2F4A8F}" type="pres">
      <dgm:prSet presAssocID="{8529DFA5-2547-4D7D-B497-C5E9D0BAAB50}" presName="accentRepeatNode" presStyleLbl="solidFgAcc1" presStyleIdx="2" presStyleCnt="7"/>
      <dgm:spPr/>
    </dgm:pt>
    <dgm:pt modelId="{A7EAE6D4-257F-4051-ABEB-8AC57BBD08C9}" type="pres">
      <dgm:prSet presAssocID="{E6F56A2B-DDB1-4508-88E3-1EF5A5929238}" presName="text_4" presStyleLbl="node1" presStyleIdx="3" presStyleCnt="7">
        <dgm:presLayoutVars>
          <dgm:bulletEnabled val="1"/>
        </dgm:presLayoutVars>
      </dgm:prSet>
      <dgm:spPr/>
      <dgm:t>
        <a:bodyPr/>
        <a:lstStyle/>
        <a:p>
          <a:endParaRPr lang="en-GB"/>
        </a:p>
      </dgm:t>
    </dgm:pt>
    <dgm:pt modelId="{E2603F88-D997-49C4-8942-02275933BB41}" type="pres">
      <dgm:prSet presAssocID="{E6F56A2B-DDB1-4508-88E3-1EF5A5929238}" presName="accent_4" presStyleCnt="0"/>
      <dgm:spPr/>
    </dgm:pt>
    <dgm:pt modelId="{D429BF85-25CD-41D7-9A4B-524573B9D14E}" type="pres">
      <dgm:prSet presAssocID="{E6F56A2B-DDB1-4508-88E3-1EF5A5929238}" presName="accentRepeatNode" presStyleLbl="solidFgAcc1" presStyleIdx="3" presStyleCnt="7"/>
      <dgm:spPr/>
    </dgm:pt>
    <dgm:pt modelId="{D6B93B89-484B-4418-B2F3-43DE2CE9D192}" type="pres">
      <dgm:prSet presAssocID="{3F43E195-A1B3-445D-B56E-D2BF6D4DACF7}" presName="text_5" presStyleLbl="node1" presStyleIdx="4" presStyleCnt="7">
        <dgm:presLayoutVars>
          <dgm:bulletEnabled val="1"/>
        </dgm:presLayoutVars>
      </dgm:prSet>
      <dgm:spPr/>
      <dgm:t>
        <a:bodyPr/>
        <a:lstStyle/>
        <a:p>
          <a:endParaRPr lang="en-GB"/>
        </a:p>
      </dgm:t>
    </dgm:pt>
    <dgm:pt modelId="{A8C92CCB-3CCA-4AE0-9333-8E398BE52C77}" type="pres">
      <dgm:prSet presAssocID="{3F43E195-A1B3-445D-B56E-D2BF6D4DACF7}" presName="accent_5" presStyleCnt="0"/>
      <dgm:spPr/>
    </dgm:pt>
    <dgm:pt modelId="{8F4FDA72-C777-42B8-BBC6-D08CED71B5E9}" type="pres">
      <dgm:prSet presAssocID="{3F43E195-A1B3-445D-B56E-D2BF6D4DACF7}" presName="accentRepeatNode" presStyleLbl="solidFgAcc1" presStyleIdx="4" presStyleCnt="7"/>
      <dgm:spPr/>
    </dgm:pt>
    <dgm:pt modelId="{928BDADC-ED63-488D-B711-45CA8BD44EF1}" type="pres">
      <dgm:prSet presAssocID="{C8660171-49D6-43E7-9C10-87CF59CB5464}" presName="text_6" presStyleLbl="node1" presStyleIdx="5" presStyleCnt="7">
        <dgm:presLayoutVars>
          <dgm:bulletEnabled val="1"/>
        </dgm:presLayoutVars>
      </dgm:prSet>
      <dgm:spPr/>
      <dgm:t>
        <a:bodyPr/>
        <a:lstStyle/>
        <a:p>
          <a:endParaRPr lang="en-GB"/>
        </a:p>
      </dgm:t>
    </dgm:pt>
    <dgm:pt modelId="{19B9C500-3B95-4815-931B-8374503F9248}" type="pres">
      <dgm:prSet presAssocID="{C8660171-49D6-43E7-9C10-87CF59CB5464}" presName="accent_6" presStyleCnt="0"/>
      <dgm:spPr/>
    </dgm:pt>
    <dgm:pt modelId="{F139C509-B259-4D2C-A791-D3CA89694524}" type="pres">
      <dgm:prSet presAssocID="{C8660171-49D6-43E7-9C10-87CF59CB5464}" presName="accentRepeatNode" presStyleLbl="solidFgAcc1" presStyleIdx="5" presStyleCnt="7"/>
      <dgm:spPr/>
    </dgm:pt>
    <dgm:pt modelId="{0A9C59A8-233B-449B-AD08-6744AF19D1A1}" type="pres">
      <dgm:prSet presAssocID="{65342A1C-3579-45E0-BFB6-B0A35BCA30AF}" presName="text_7" presStyleLbl="node1" presStyleIdx="6" presStyleCnt="7">
        <dgm:presLayoutVars>
          <dgm:bulletEnabled val="1"/>
        </dgm:presLayoutVars>
      </dgm:prSet>
      <dgm:spPr/>
      <dgm:t>
        <a:bodyPr/>
        <a:lstStyle/>
        <a:p>
          <a:endParaRPr lang="en-GB"/>
        </a:p>
      </dgm:t>
    </dgm:pt>
    <dgm:pt modelId="{1F108B71-0EF3-42D8-BE8F-3863E4AD80DB}" type="pres">
      <dgm:prSet presAssocID="{65342A1C-3579-45E0-BFB6-B0A35BCA30AF}" presName="accent_7" presStyleCnt="0"/>
      <dgm:spPr/>
    </dgm:pt>
    <dgm:pt modelId="{0972AA11-9665-46FD-A91D-AB951279F4F3}" type="pres">
      <dgm:prSet presAssocID="{65342A1C-3579-45E0-BFB6-B0A35BCA30AF}" presName="accentRepeatNode" presStyleLbl="solidFgAcc1" presStyleIdx="6" presStyleCnt="7"/>
      <dgm:spPr/>
    </dgm:pt>
  </dgm:ptLst>
  <dgm:cxnLst>
    <dgm:cxn modelId="{24D137AD-C1C5-4381-890C-C02B8CD524FF}" type="presOf" srcId="{F9249CD2-799D-4D3A-B51B-57E569E2502A}" destId="{FF44F4EB-260E-4E5A-AE9E-8F5414B9AF74}" srcOrd="0" destOrd="0" presId="urn:microsoft.com/office/officeart/2008/layout/VerticalCurvedList"/>
    <dgm:cxn modelId="{9265AACF-3266-4A34-A884-E09628D83240}" srcId="{C4FD0169-4C42-4A12-A83C-F057458D4039}" destId="{65342A1C-3579-45E0-BFB6-B0A35BCA30AF}" srcOrd="6" destOrd="0" parTransId="{4B6D5B30-0FCC-4231-AAD6-46D3F942EE34}" sibTransId="{8A631CED-9414-4AC2-AAC8-49275828E065}"/>
    <dgm:cxn modelId="{D215E0CD-47B8-4185-B716-FA904698D7B7}" srcId="{C4FD0169-4C42-4A12-A83C-F057458D4039}" destId="{8529DFA5-2547-4D7D-B497-C5E9D0BAAB50}" srcOrd="2" destOrd="0" parTransId="{5618840B-E6D2-4A7D-83FD-CFA6DB1E1763}" sibTransId="{A687AC81-6802-4020-89E3-356543240BB4}"/>
    <dgm:cxn modelId="{EDAAE47B-0D16-4252-86D9-7DB9D440BE91}" type="presOf" srcId="{3F43E195-A1B3-445D-B56E-D2BF6D4DACF7}" destId="{D6B93B89-484B-4418-B2F3-43DE2CE9D192}" srcOrd="0" destOrd="0" presId="urn:microsoft.com/office/officeart/2008/layout/VerticalCurvedList"/>
    <dgm:cxn modelId="{F64D04F1-C61A-40DB-A1EB-AEC13861890E}" type="presOf" srcId="{65342A1C-3579-45E0-BFB6-B0A35BCA30AF}" destId="{0A9C59A8-233B-449B-AD08-6744AF19D1A1}" srcOrd="0" destOrd="0" presId="urn:microsoft.com/office/officeart/2008/layout/VerticalCurvedList"/>
    <dgm:cxn modelId="{3A18B2AA-CDFC-4966-84B2-FB6B0E0DB906}" type="presOf" srcId="{C4FD0169-4C42-4A12-A83C-F057458D4039}" destId="{227AD8FB-71F7-4DC6-B785-85F2A384E9E7}" srcOrd="0" destOrd="0" presId="urn:microsoft.com/office/officeart/2008/layout/VerticalCurvedList"/>
    <dgm:cxn modelId="{D9CA8B6A-496D-421A-A74D-E5E7D279A09F}" type="presOf" srcId="{13FFAFBC-C362-48F3-BA48-D927CEA4C014}" destId="{DC4CB604-9D71-4D04-B469-7215E0FB0826}" srcOrd="0" destOrd="0" presId="urn:microsoft.com/office/officeart/2008/layout/VerticalCurvedList"/>
    <dgm:cxn modelId="{69A478D8-BE1F-4B54-9792-69D0A878F91F}" type="presOf" srcId="{8529DFA5-2547-4D7D-B497-C5E9D0BAAB50}" destId="{41FE06EF-B4DD-4BD4-B1F5-A2313B59B470}" srcOrd="0" destOrd="0" presId="urn:microsoft.com/office/officeart/2008/layout/VerticalCurvedList"/>
    <dgm:cxn modelId="{88BBCBAC-930D-4092-A8A5-8F4874F57E4A}" type="presOf" srcId="{E6F56A2B-DDB1-4508-88E3-1EF5A5929238}" destId="{A7EAE6D4-257F-4051-ABEB-8AC57BBD08C9}" srcOrd="0" destOrd="0" presId="urn:microsoft.com/office/officeart/2008/layout/VerticalCurvedList"/>
    <dgm:cxn modelId="{FF09E3E5-548D-4948-838B-D78991E4A6C7}" srcId="{C4FD0169-4C42-4A12-A83C-F057458D4039}" destId="{13FFAFBC-C362-48F3-BA48-D927CEA4C014}" srcOrd="0" destOrd="0" parTransId="{C6A9B07F-C7F9-433E-8C06-6309F8E34917}" sibTransId="{F9249CD2-799D-4D3A-B51B-57E569E2502A}"/>
    <dgm:cxn modelId="{D8AF5939-ECB5-43E8-AB70-83FBDB510B8F}" srcId="{C4FD0169-4C42-4A12-A83C-F057458D4039}" destId="{7867D41F-7917-478B-987B-BC65EFB5534C}" srcOrd="1" destOrd="0" parTransId="{EF2885DE-0E46-4CE5-8822-7BDC0A433627}" sibTransId="{08FE64AD-AB4C-426F-BACA-858639618D42}"/>
    <dgm:cxn modelId="{FB75CA49-5D57-4AD7-9947-6C7F97D2439E}" srcId="{C4FD0169-4C42-4A12-A83C-F057458D4039}" destId="{3F43E195-A1B3-445D-B56E-D2BF6D4DACF7}" srcOrd="4" destOrd="0" parTransId="{F3270069-CE0D-4612-AB44-72C368332F36}" sibTransId="{3078CA84-9769-4781-B426-9BF43B429918}"/>
    <dgm:cxn modelId="{C8FD2E50-FDB3-4A1F-B7AA-E26F29C8149A}" srcId="{C4FD0169-4C42-4A12-A83C-F057458D4039}" destId="{E6F56A2B-DDB1-4508-88E3-1EF5A5929238}" srcOrd="3" destOrd="0" parTransId="{39D1D374-A8AB-4600-893D-5FC31F3EFD3A}" sibTransId="{35005EC8-A83F-4C9A-B1E4-D0C9F92EA7C0}"/>
    <dgm:cxn modelId="{E899DB06-2414-4CBC-8DE0-EE89F3203E19}" srcId="{C4FD0169-4C42-4A12-A83C-F057458D4039}" destId="{C8660171-49D6-43E7-9C10-87CF59CB5464}" srcOrd="5" destOrd="0" parTransId="{A6D1486E-A59E-4F3E-A7CA-AAE75049C3A1}" sibTransId="{83BC4D8E-2FAF-4C4E-A2D7-E5C46AE98BF0}"/>
    <dgm:cxn modelId="{2B7CE2C1-72A4-496D-8791-7B324FD20CB1}" type="presOf" srcId="{C8660171-49D6-43E7-9C10-87CF59CB5464}" destId="{928BDADC-ED63-488D-B711-45CA8BD44EF1}" srcOrd="0" destOrd="0" presId="urn:microsoft.com/office/officeart/2008/layout/VerticalCurvedList"/>
    <dgm:cxn modelId="{AEEBB16C-81A6-4D22-9BF0-996A9900C5EE}" type="presOf" srcId="{7867D41F-7917-478B-987B-BC65EFB5534C}" destId="{3D92A1A8-F37C-4749-9F46-B079536FC619}" srcOrd="0" destOrd="0" presId="urn:microsoft.com/office/officeart/2008/layout/VerticalCurvedList"/>
    <dgm:cxn modelId="{7F154FE2-A48D-4253-8C42-436E2BA3F823}" type="presParOf" srcId="{227AD8FB-71F7-4DC6-B785-85F2A384E9E7}" destId="{74804ECA-6441-4E87-B605-8302A3E3FC19}" srcOrd="0" destOrd="0" presId="urn:microsoft.com/office/officeart/2008/layout/VerticalCurvedList"/>
    <dgm:cxn modelId="{D5356840-C35B-4555-A014-AD9BDC9073FB}" type="presParOf" srcId="{74804ECA-6441-4E87-B605-8302A3E3FC19}" destId="{59E42EA3-A927-4EC9-BAAB-0E166FFF0D0D}" srcOrd="0" destOrd="0" presId="urn:microsoft.com/office/officeart/2008/layout/VerticalCurvedList"/>
    <dgm:cxn modelId="{0165AF2A-C8E5-432E-9678-65AC70CD967A}" type="presParOf" srcId="{59E42EA3-A927-4EC9-BAAB-0E166FFF0D0D}" destId="{C0659248-CD70-4E3B-8ECC-371823BDCDA3}" srcOrd="0" destOrd="0" presId="urn:microsoft.com/office/officeart/2008/layout/VerticalCurvedList"/>
    <dgm:cxn modelId="{865A4390-6608-440C-92C1-350382D421ED}" type="presParOf" srcId="{59E42EA3-A927-4EC9-BAAB-0E166FFF0D0D}" destId="{FF44F4EB-260E-4E5A-AE9E-8F5414B9AF74}" srcOrd="1" destOrd="0" presId="urn:microsoft.com/office/officeart/2008/layout/VerticalCurvedList"/>
    <dgm:cxn modelId="{A7913CDE-880D-4397-96A0-46F06876F375}" type="presParOf" srcId="{59E42EA3-A927-4EC9-BAAB-0E166FFF0D0D}" destId="{AFA2CAEF-27F5-4F11-B6BC-DEF536DB109B}" srcOrd="2" destOrd="0" presId="urn:microsoft.com/office/officeart/2008/layout/VerticalCurvedList"/>
    <dgm:cxn modelId="{BDAAD644-A090-487A-BEA4-012BE8091B1E}" type="presParOf" srcId="{59E42EA3-A927-4EC9-BAAB-0E166FFF0D0D}" destId="{07D76C42-6E21-49AF-BF9C-0D22A613C104}" srcOrd="3" destOrd="0" presId="urn:microsoft.com/office/officeart/2008/layout/VerticalCurvedList"/>
    <dgm:cxn modelId="{DAEC2C06-7B72-4C0E-8D3E-256D5CC72DDB}" type="presParOf" srcId="{74804ECA-6441-4E87-B605-8302A3E3FC19}" destId="{DC4CB604-9D71-4D04-B469-7215E0FB0826}" srcOrd="1" destOrd="0" presId="urn:microsoft.com/office/officeart/2008/layout/VerticalCurvedList"/>
    <dgm:cxn modelId="{D995B498-AEA8-4E26-9EF6-D54A002E109D}" type="presParOf" srcId="{74804ECA-6441-4E87-B605-8302A3E3FC19}" destId="{AB16E0A1-44C9-44B2-830E-315571854053}" srcOrd="2" destOrd="0" presId="urn:microsoft.com/office/officeart/2008/layout/VerticalCurvedList"/>
    <dgm:cxn modelId="{9326FF43-F56B-4FA7-9076-0E73F2BBA665}" type="presParOf" srcId="{AB16E0A1-44C9-44B2-830E-315571854053}" destId="{DE0A5CE7-EF8A-4437-B667-5E227EC275AD}" srcOrd="0" destOrd="0" presId="urn:microsoft.com/office/officeart/2008/layout/VerticalCurvedList"/>
    <dgm:cxn modelId="{18597EB7-F444-499D-874E-230DE3DC34E1}" type="presParOf" srcId="{74804ECA-6441-4E87-B605-8302A3E3FC19}" destId="{3D92A1A8-F37C-4749-9F46-B079536FC619}" srcOrd="3" destOrd="0" presId="urn:microsoft.com/office/officeart/2008/layout/VerticalCurvedList"/>
    <dgm:cxn modelId="{EC4BF8DF-0639-488E-A9C2-BD3549E92143}" type="presParOf" srcId="{74804ECA-6441-4E87-B605-8302A3E3FC19}" destId="{1E9A5B05-C8A6-4018-B490-3A8CE7C828A5}" srcOrd="4" destOrd="0" presId="urn:microsoft.com/office/officeart/2008/layout/VerticalCurvedList"/>
    <dgm:cxn modelId="{71150D96-5FF8-4509-A734-6117D5152F13}" type="presParOf" srcId="{1E9A5B05-C8A6-4018-B490-3A8CE7C828A5}" destId="{A6208A04-3A56-4282-84BA-86D5D10D717D}" srcOrd="0" destOrd="0" presId="urn:microsoft.com/office/officeart/2008/layout/VerticalCurvedList"/>
    <dgm:cxn modelId="{5F432340-11AA-4C85-B281-2ACEADA1AC56}" type="presParOf" srcId="{74804ECA-6441-4E87-B605-8302A3E3FC19}" destId="{41FE06EF-B4DD-4BD4-B1F5-A2313B59B470}" srcOrd="5" destOrd="0" presId="urn:microsoft.com/office/officeart/2008/layout/VerticalCurvedList"/>
    <dgm:cxn modelId="{98C345BA-7E07-40D1-B68A-8BB844F00C25}" type="presParOf" srcId="{74804ECA-6441-4E87-B605-8302A3E3FC19}" destId="{3B6ADC2E-E8F3-4ED0-AB2F-51AD8776CCFA}" srcOrd="6" destOrd="0" presId="urn:microsoft.com/office/officeart/2008/layout/VerticalCurvedList"/>
    <dgm:cxn modelId="{65625833-3B09-47E7-8D0B-9632AF201ED4}" type="presParOf" srcId="{3B6ADC2E-E8F3-4ED0-AB2F-51AD8776CCFA}" destId="{F2C64C43-10C5-48D6-BEA4-F449AF2F4A8F}" srcOrd="0" destOrd="0" presId="urn:microsoft.com/office/officeart/2008/layout/VerticalCurvedList"/>
    <dgm:cxn modelId="{5BB349CF-7A68-47CD-9CEC-68F5317F251E}" type="presParOf" srcId="{74804ECA-6441-4E87-B605-8302A3E3FC19}" destId="{A7EAE6D4-257F-4051-ABEB-8AC57BBD08C9}" srcOrd="7" destOrd="0" presId="urn:microsoft.com/office/officeart/2008/layout/VerticalCurvedList"/>
    <dgm:cxn modelId="{DFBF99B7-C959-4068-BE3E-95B31CF13D15}" type="presParOf" srcId="{74804ECA-6441-4E87-B605-8302A3E3FC19}" destId="{E2603F88-D997-49C4-8942-02275933BB41}" srcOrd="8" destOrd="0" presId="urn:microsoft.com/office/officeart/2008/layout/VerticalCurvedList"/>
    <dgm:cxn modelId="{D2F14E0B-252D-403C-ADC3-216B6ADC6EAE}" type="presParOf" srcId="{E2603F88-D997-49C4-8942-02275933BB41}" destId="{D429BF85-25CD-41D7-9A4B-524573B9D14E}" srcOrd="0" destOrd="0" presId="urn:microsoft.com/office/officeart/2008/layout/VerticalCurvedList"/>
    <dgm:cxn modelId="{FF77AE4B-A8F9-4232-A4D4-20C4EA5581C2}" type="presParOf" srcId="{74804ECA-6441-4E87-B605-8302A3E3FC19}" destId="{D6B93B89-484B-4418-B2F3-43DE2CE9D192}" srcOrd="9" destOrd="0" presId="urn:microsoft.com/office/officeart/2008/layout/VerticalCurvedList"/>
    <dgm:cxn modelId="{738C22E6-4B49-4009-A9DF-9B05A13AAE83}" type="presParOf" srcId="{74804ECA-6441-4E87-B605-8302A3E3FC19}" destId="{A8C92CCB-3CCA-4AE0-9333-8E398BE52C77}" srcOrd="10" destOrd="0" presId="urn:microsoft.com/office/officeart/2008/layout/VerticalCurvedList"/>
    <dgm:cxn modelId="{C36FE3D0-8410-4ADB-90DE-BC19B59B061C}" type="presParOf" srcId="{A8C92CCB-3CCA-4AE0-9333-8E398BE52C77}" destId="{8F4FDA72-C777-42B8-BBC6-D08CED71B5E9}" srcOrd="0" destOrd="0" presId="urn:microsoft.com/office/officeart/2008/layout/VerticalCurvedList"/>
    <dgm:cxn modelId="{45D300E4-8108-48AA-9A2E-B69419EB2DBD}" type="presParOf" srcId="{74804ECA-6441-4E87-B605-8302A3E3FC19}" destId="{928BDADC-ED63-488D-B711-45CA8BD44EF1}" srcOrd="11" destOrd="0" presId="urn:microsoft.com/office/officeart/2008/layout/VerticalCurvedList"/>
    <dgm:cxn modelId="{B3332D26-58B4-418E-AE4A-2BC75AA4D1E3}" type="presParOf" srcId="{74804ECA-6441-4E87-B605-8302A3E3FC19}" destId="{19B9C500-3B95-4815-931B-8374503F9248}" srcOrd="12" destOrd="0" presId="urn:microsoft.com/office/officeart/2008/layout/VerticalCurvedList"/>
    <dgm:cxn modelId="{644992C8-6931-476F-AE74-18E447FC2339}" type="presParOf" srcId="{19B9C500-3B95-4815-931B-8374503F9248}" destId="{F139C509-B259-4D2C-A791-D3CA89694524}" srcOrd="0" destOrd="0" presId="urn:microsoft.com/office/officeart/2008/layout/VerticalCurvedList"/>
    <dgm:cxn modelId="{D56E6C99-CE14-49F4-A288-6DC3299A379B}" type="presParOf" srcId="{74804ECA-6441-4E87-B605-8302A3E3FC19}" destId="{0A9C59A8-233B-449B-AD08-6744AF19D1A1}" srcOrd="13" destOrd="0" presId="urn:microsoft.com/office/officeart/2008/layout/VerticalCurvedList"/>
    <dgm:cxn modelId="{253BF652-722F-4426-895C-43435B1B2707}" type="presParOf" srcId="{74804ECA-6441-4E87-B605-8302A3E3FC19}" destId="{1F108B71-0EF3-42D8-BE8F-3863E4AD80DB}" srcOrd="14" destOrd="0" presId="urn:microsoft.com/office/officeart/2008/layout/VerticalCurvedList"/>
    <dgm:cxn modelId="{6B0212D6-5FB9-484F-B310-C5707C975311}" type="presParOf" srcId="{1F108B71-0EF3-42D8-BE8F-3863E4AD80DB}" destId="{0972AA11-9665-46FD-A91D-AB951279F4F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5B0C6-374F-40FB-B594-5007C339B38E}"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GB"/>
        </a:p>
      </dgm:t>
    </dgm:pt>
    <dgm:pt modelId="{1D216FD0-A312-4F44-9205-4D893BD38D32}">
      <dgm:prSet custT="1"/>
      <dgm:spPr/>
      <dgm:t>
        <a:bodyPr/>
        <a:lstStyle/>
        <a:p>
          <a:r>
            <a:rPr lang="en-GB" sz="900" dirty="0" smtClean="0"/>
            <a:t>Engagement using </a:t>
          </a:r>
          <a:r>
            <a:rPr lang="en-GB" sz="2000" dirty="0" smtClean="0"/>
            <a:t>different</a:t>
          </a:r>
          <a:r>
            <a:rPr lang="en-GB" sz="900" dirty="0" smtClean="0"/>
            <a:t> channels </a:t>
          </a:r>
        </a:p>
      </dgm:t>
    </dgm:pt>
    <dgm:pt modelId="{A98BD182-110C-4E70-9C2B-68BAE0B0BE90}" type="parTrans" cxnId="{D3EB51AA-F5E6-4859-A4B3-75C80B8EB163}">
      <dgm:prSet/>
      <dgm:spPr/>
      <dgm:t>
        <a:bodyPr/>
        <a:lstStyle/>
        <a:p>
          <a:endParaRPr lang="en-GB"/>
        </a:p>
      </dgm:t>
    </dgm:pt>
    <dgm:pt modelId="{8AEF6D0C-E058-48E6-813C-DB21C3EE7CFE}" type="sibTrans" cxnId="{D3EB51AA-F5E6-4859-A4B3-75C80B8EB163}">
      <dgm:prSet/>
      <dgm:spPr/>
      <dgm:t>
        <a:bodyPr/>
        <a:lstStyle/>
        <a:p>
          <a:endParaRPr lang="en-GB"/>
        </a:p>
      </dgm:t>
    </dgm:pt>
    <dgm:pt modelId="{A65E2E09-A517-46FC-9B25-7A4F190F2CDC}">
      <dgm:prSet custT="1"/>
      <dgm:spPr/>
      <dgm:t>
        <a:bodyPr/>
        <a:lstStyle/>
        <a:p>
          <a:r>
            <a:rPr lang="en-GB" sz="900" dirty="0" smtClean="0"/>
            <a:t>Better customer focus : </a:t>
          </a:r>
          <a:r>
            <a:rPr lang="en-GB" sz="1600" dirty="0" smtClean="0"/>
            <a:t>Management By Fact</a:t>
          </a:r>
        </a:p>
      </dgm:t>
    </dgm:pt>
    <dgm:pt modelId="{B797AE77-5EEC-40C2-96AA-BC9B1A28BF35}" type="parTrans" cxnId="{1E3B9492-E566-4809-8D44-BE27A6D4750D}">
      <dgm:prSet/>
      <dgm:spPr/>
      <dgm:t>
        <a:bodyPr/>
        <a:lstStyle/>
        <a:p>
          <a:endParaRPr lang="en-GB"/>
        </a:p>
      </dgm:t>
    </dgm:pt>
    <dgm:pt modelId="{067A11F4-A612-47D6-AC55-02902114C639}" type="sibTrans" cxnId="{1E3B9492-E566-4809-8D44-BE27A6D4750D}">
      <dgm:prSet/>
      <dgm:spPr/>
      <dgm:t>
        <a:bodyPr/>
        <a:lstStyle/>
        <a:p>
          <a:endParaRPr lang="en-GB"/>
        </a:p>
      </dgm:t>
    </dgm:pt>
    <dgm:pt modelId="{84E607A0-E25B-46DD-B6C3-0BE747C26C8E}">
      <dgm:prSet custT="1"/>
      <dgm:spPr/>
      <dgm:t>
        <a:bodyPr/>
        <a:lstStyle/>
        <a:p>
          <a:r>
            <a:rPr lang="en-GB" sz="900" dirty="0" smtClean="0"/>
            <a:t>Utilisation of Housing management system is </a:t>
          </a:r>
          <a:r>
            <a:rPr lang="en-GB" sz="1800" dirty="0" smtClean="0"/>
            <a:t>changing</a:t>
          </a:r>
        </a:p>
      </dgm:t>
    </dgm:pt>
    <dgm:pt modelId="{79247ADE-6A94-4917-A010-5CE824C37CF2}" type="parTrans" cxnId="{AAEB2DFC-D3ED-41B2-92C3-2DA989E5B7BD}">
      <dgm:prSet/>
      <dgm:spPr/>
      <dgm:t>
        <a:bodyPr/>
        <a:lstStyle/>
        <a:p>
          <a:endParaRPr lang="en-GB"/>
        </a:p>
      </dgm:t>
    </dgm:pt>
    <dgm:pt modelId="{5A4A7BCF-7129-40C1-A712-6EF84FB25516}" type="sibTrans" cxnId="{AAEB2DFC-D3ED-41B2-92C3-2DA989E5B7BD}">
      <dgm:prSet/>
      <dgm:spPr/>
      <dgm:t>
        <a:bodyPr/>
        <a:lstStyle/>
        <a:p>
          <a:endParaRPr lang="en-GB"/>
        </a:p>
      </dgm:t>
    </dgm:pt>
    <dgm:pt modelId="{D913175F-DE50-4D19-9299-9B886936C5B5}">
      <dgm:prSet custT="1"/>
      <dgm:spPr/>
      <dgm:t>
        <a:bodyPr/>
        <a:lstStyle/>
        <a:p>
          <a:r>
            <a:rPr lang="en-GB" sz="1600" dirty="0" smtClean="0"/>
            <a:t>Supporting</a:t>
          </a:r>
          <a:r>
            <a:rPr lang="en-GB" sz="900" dirty="0" smtClean="0"/>
            <a:t> vulnerable customers</a:t>
          </a:r>
        </a:p>
      </dgm:t>
    </dgm:pt>
    <dgm:pt modelId="{8710C402-71CB-4FDA-975A-B7868B6E7CBF}" type="parTrans" cxnId="{14126788-A495-4BC9-96E9-C3756F4D857D}">
      <dgm:prSet/>
      <dgm:spPr/>
      <dgm:t>
        <a:bodyPr/>
        <a:lstStyle/>
        <a:p>
          <a:endParaRPr lang="en-GB"/>
        </a:p>
      </dgm:t>
    </dgm:pt>
    <dgm:pt modelId="{51998D6B-3F12-4927-8687-44023F428213}" type="sibTrans" cxnId="{14126788-A495-4BC9-96E9-C3756F4D857D}">
      <dgm:prSet/>
      <dgm:spPr/>
      <dgm:t>
        <a:bodyPr/>
        <a:lstStyle/>
        <a:p>
          <a:endParaRPr lang="en-GB"/>
        </a:p>
      </dgm:t>
    </dgm:pt>
    <dgm:pt modelId="{E3471687-FDCC-434D-B548-33C66B2ECEA6}">
      <dgm:prSet/>
      <dgm:spPr/>
      <dgm:t>
        <a:bodyPr/>
        <a:lstStyle/>
        <a:p>
          <a:r>
            <a:rPr lang="en-GB" dirty="0" smtClean="0"/>
            <a:t>Customer and property data - statement</a:t>
          </a:r>
        </a:p>
      </dgm:t>
    </dgm:pt>
    <dgm:pt modelId="{B1EB3BE4-3CFE-4B75-A335-48F3CC92750D}" type="parTrans" cxnId="{E5A5F478-D5E4-42F2-A49E-3DAC695EC9E3}">
      <dgm:prSet/>
      <dgm:spPr/>
      <dgm:t>
        <a:bodyPr/>
        <a:lstStyle/>
        <a:p>
          <a:endParaRPr lang="en-GB"/>
        </a:p>
      </dgm:t>
    </dgm:pt>
    <dgm:pt modelId="{84EB4483-E4C2-4C25-8663-FD05F66B049B}" type="sibTrans" cxnId="{E5A5F478-D5E4-42F2-A49E-3DAC695EC9E3}">
      <dgm:prSet/>
      <dgm:spPr/>
      <dgm:t>
        <a:bodyPr/>
        <a:lstStyle/>
        <a:p>
          <a:endParaRPr lang="en-GB"/>
        </a:p>
      </dgm:t>
    </dgm:pt>
    <dgm:pt modelId="{3C40367B-8F65-41A9-A146-F8E4F87EA4DA}">
      <dgm:prSet/>
      <dgm:spPr/>
      <dgm:t>
        <a:bodyPr/>
        <a:lstStyle/>
        <a:p>
          <a:r>
            <a:rPr lang="en-GB" dirty="0" smtClean="0"/>
            <a:t>Systems for integration &amp; Performance information</a:t>
          </a:r>
        </a:p>
      </dgm:t>
    </dgm:pt>
    <dgm:pt modelId="{33218C58-7095-4051-BBE9-90FFEB562B97}" type="parTrans" cxnId="{D4386851-21BC-4B54-AAD8-34205A83BE64}">
      <dgm:prSet/>
      <dgm:spPr/>
      <dgm:t>
        <a:bodyPr/>
        <a:lstStyle/>
        <a:p>
          <a:endParaRPr lang="en-GB"/>
        </a:p>
      </dgm:t>
    </dgm:pt>
    <dgm:pt modelId="{F4C20D01-98C8-4495-9140-CD958703E2FF}" type="sibTrans" cxnId="{D4386851-21BC-4B54-AAD8-34205A83BE64}">
      <dgm:prSet/>
      <dgm:spPr/>
      <dgm:t>
        <a:bodyPr/>
        <a:lstStyle/>
        <a:p>
          <a:endParaRPr lang="en-GB"/>
        </a:p>
      </dgm:t>
    </dgm:pt>
    <dgm:pt modelId="{808A4B95-0191-483E-BCB3-025D8EF21EDE}">
      <dgm:prSet/>
      <dgm:spPr/>
      <dgm:t>
        <a:bodyPr/>
        <a:lstStyle/>
        <a:p>
          <a:r>
            <a:rPr lang="en-GB" dirty="0" smtClean="0"/>
            <a:t>moving towards a data warehouse and canopy products that allow us to get the most out of our databases</a:t>
          </a:r>
        </a:p>
      </dgm:t>
    </dgm:pt>
    <dgm:pt modelId="{BD856E27-A3D8-4A2F-AC42-8727173EDAC8}" type="parTrans" cxnId="{D5489749-F3C0-41E7-A6F6-5B6DCBAECA6B}">
      <dgm:prSet/>
      <dgm:spPr/>
      <dgm:t>
        <a:bodyPr/>
        <a:lstStyle/>
        <a:p>
          <a:endParaRPr lang="en-GB"/>
        </a:p>
      </dgm:t>
    </dgm:pt>
    <dgm:pt modelId="{E32F32E1-EC90-4CF8-85AA-88B7C9A84E89}" type="sibTrans" cxnId="{D5489749-F3C0-41E7-A6F6-5B6DCBAECA6B}">
      <dgm:prSet/>
      <dgm:spPr/>
      <dgm:t>
        <a:bodyPr/>
        <a:lstStyle/>
        <a:p>
          <a:endParaRPr lang="en-GB"/>
        </a:p>
      </dgm:t>
    </dgm:pt>
    <dgm:pt modelId="{FD397219-6A8F-4FBF-8C4C-4F286D9BA423}">
      <dgm:prSet/>
      <dgm:spPr/>
      <dgm:t>
        <a:bodyPr/>
        <a:lstStyle/>
        <a:p>
          <a:r>
            <a:rPr lang="en-GB" dirty="0" smtClean="0"/>
            <a:t>Video Conferencing, Social Media, Self service</a:t>
          </a:r>
        </a:p>
      </dgm:t>
    </dgm:pt>
    <dgm:pt modelId="{82C77CED-C12E-4D4E-AB07-0ADFFDE2F015}" type="parTrans" cxnId="{C2915043-BDEE-4680-ADB0-AE4AAA7A8DF2}">
      <dgm:prSet/>
      <dgm:spPr/>
      <dgm:t>
        <a:bodyPr/>
        <a:lstStyle/>
        <a:p>
          <a:endParaRPr lang="en-GB"/>
        </a:p>
      </dgm:t>
    </dgm:pt>
    <dgm:pt modelId="{5F4F02ED-B5F2-47BA-8C92-9D866A926975}" type="sibTrans" cxnId="{C2915043-BDEE-4680-ADB0-AE4AAA7A8DF2}">
      <dgm:prSet/>
      <dgm:spPr/>
      <dgm:t>
        <a:bodyPr/>
        <a:lstStyle/>
        <a:p>
          <a:endParaRPr lang="en-GB"/>
        </a:p>
      </dgm:t>
    </dgm:pt>
    <dgm:pt modelId="{AD787A2E-AE24-4412-9486-E5465F2F65FB}">
      <dgm:prSet custT="1"/>
      <dgm:spPr/>
      <dgm:t>
        <a:bodyPr/>
        <a:lstStyle/>
        <a:p>
          <a:r>
            <a:rPr lang="en-GB" sz="900" dirty="0" smtClean="0"/>
            <a:t>Leaned processes: </a:t>
          </a:r>
          <a:r>
            <a:rPr lang="en-GB" sz="1800" dirty="0" smtClean="0"/>
            <a:t>Design Against Demand. </a:t>
          </a:r>
          <a:endParaRPr lang="en-GB" dirty="0" smtClean="0"/>
        </a:p>
      </dgm:t>
    </dgm:pt>
    <dgm:pt modelId="{44BBC56A-6ED4-4BF6-9485-A16928A0F5C4}" type="parTrans" cxnId="{2FC01C19-24D9-4307-BF76-49E3EE1C2C94}">
      <dgm:prSet/>
      <dgm:spPr/>
      <dgm:t>
        <a:bodyPr/>
        <a:lstStyle/>
        <a:p>
          <a:endParaRPr lang="en-GB"/>
        </a:p>
      </dgm:t>
    </dgm:pt>
    <dgm:pt modelId="{52969146-D26D-495E-90A8-41F0F045F62F}" type="sibTrans" cxnId="{2FC01C19-24D9-4307-BF76-49E3EE1C2C94}">
      <dgm:prSet/>
      <dgm:spPr/>
      <dgm:t>
        <a:bodyPr/>
        <a:lstStyle/>
        <a:p>
          <a:endParaRPr lang="en-GB"/>
        </a:p>
      </dgm:t>
    </dgm:pt>
    <dgm:pt modelId="{45E4415D-4B8D-42B4-B29B-A4E0442DF392}">
      <dgm:prSet custT="1"/>
      <dgm:spPr/>
      <dgm:t>
        <a:bodyPr/>
        <a:lstStyle/>
        <a:p>
          <a:r>
            <a:rPr lang="en-GB" sz="900" dirty="0" smtClean="0"/>
            <a:t>Tailored services based on customer insight and the right tools</a:t>
          </a:r>
        </a:p>
        <a:p>
          <a:r>
            <a:rPr lang="en-GB" sz="900" dirty="0" smtClean="0"/>
            <a:t>Risk Based Management and Support</a:t>
          </a:r>
        </a:p>
      </dgm:t>
    </dgm:pt>
    <dgm:pt modelId="{478B3197-FCC1-4360-AB8A-8FC95435B408}" type="parTrans" cxnId="{F9C07D99-4A18-4AA6-A361-133228A84F8A}">
      <dgm:prSet/>
      <dgm:spPr/>
      <dgm:t>
        <a:bodyPr/>
        <a:lstStyle/>
        <a:p>
          <a:endParaRPr lang="en-GB"/>
        </a:p>
      </dgm:t>
    </dgm:pt>
    <dgm:pt modelId="{BCCC0556-5E4B-4F4F-8184-605E4512AF6C}" type="sibTrans" cxnId="{F9C07D99-4A18-4AA6-A361-133228A84F8A}">
      <dgm:prSet/>
      <dgm:spPr/>
      <dgm:t>
        <a:bodyPr/>
        <a:lstStyle/>
        <a:p>
          <a:endParaRPr lang="en-GB"/>
        </a:p>
      </dgm:t>
    </dgm:pt>
    <dgm:pt modelId="{EDF958C4-6D6A-4C50-936B-5E8E4C70115A}" type="pres">
      <dgm:prSet presAssocID="{DE15B0C6-374F-40FB-B594-5007C339B38E}" presName="Name0" presStyleCnt="0">
        <dgm:presLayoutVars>
          <dgm:chMax val="5"/>
          <dgm:chPref val="5"/>
          <dgm:dir/>
          <dgm:animLvl val="lvl"/>
        </dgm:presLayoutVars>
      </dgm:prSet>
      <dgm:spPr/>
      <dgm:t>
        <a:bodyPr/>
        <a:lstStyle/>
        <a:p>
          <a:endParaRPr lang="en-GB"/>
        </a:p>
      </dgm:t>
    </dgm:pt>
    <dgm:pt modelId="{62A335AB-4F28-4050-8BAA-72CAE516CECF}" type="pres">
      <dgm:prSet presAssocID="{1D216FD0-A312-4F44-9205-4D893BD38D32}" presName="parentText1" presStyleLbl="node1" presStyleIdx="0" presStyleCnt="5">
        <dgm:presLayoutVars>
          <dgm:chMax/>
          <dgm:chPref val="3"/>
          <dgm:bulletEnabled val="1"/>
        </dgm:presLayoutVars>
      </dgm:prSet>
      <dgm:spPr/>
      <dgm:t>
        <a:bodyPr/>
        <a:lstStyle/>
        <a:p>
          <a:endParaRPr lang="en-GB"/>
        </a:p>
      </dgm:t>
    </dgm:pt>
    <dgm:pt modelId="{7140304D-B5E6-49C5-8B83-65774B73473D}" type="pres">
      <dgm:prSet presAssocID="{1D216FD0-A312-4F44-9205-4D893BD38D32}" presName="childText1" presStyleLbl="solidAlignAcc1" presStyleIdx="0" presStyleCnt="5">
        <dgm:presLayoutVars>
          <dgm:chMax val="0"/>
          <dgm:chPref val="0"/>
          <dgm:bulletEnabled val="1"/>
        </dgm:presLayoutVars>
      </dgm:prSet>
      <dgm:spPr/>
      <dgm:t>
        <a:bodyPr/>
        <a:lstStyle/>
        <a:p>
          <a:endParaRPr lang="en-GB"/>
        </a:p>
      </dgm:t>
    </dgm:pt>
    <dgm:pt modelId="{9DD260A1-207E-4000-9B88-BA74A8C4E6A3}" type="pres">
      <dgm:prSet presAssocID="{D913175F-DE50-4D19-9299-9B886936C5B5}" presName="parentText2" presStyleLbl="node1" presStyleIdx="1" presStyleCnt="5">
        <dgm:presLayoutVars>
          <dgm:chMax/>
          <dgm:chPref val="3"/>
          <dgm:bulletEnabled val="1"/>
        </dgm:presLayoutVars>
      </dgm:prSet>
      <dgm:spPr/>
      <dgm:t>
        <a:bodyPr/>
        <a:lstStyle/>
        <a:p>
          <a:endParaRPr lang="en-GB"/>
        </a:p>
      </dgm:t>
    </dgm:pt>
    <dgm:pt modelId="{362F323D-C6FB-45F0-8615-F7F94B433470}" type="pres">
      <dgm:prSet presAssocID="{D913175F-DE50-4D19-9299-9B886936C5B5}" presName="childText2" presStyleLbl="solidAlignAcc1" presStyleIdx="1" presStyleCnt="5">
        <dgm:presLayoutVars>
          <dgm:chMax val="0"/>
          <dgm:chPref val="0"/>
          <dgm:bulletEnabled val="1"/>
        </dgm:presLayoutVars>
      </dgm:prSet>
      <dgm:spPr/>
      <dgm:t>
        <a:bodyPr/>
        <a:lstStyle/>
        <a:p>
          <a:endParaRPr lang="en-GB"/>
        </a:p>
      </dgm:t>
    </dgm:pt>
    <dgm:pt modelId="{F581D0DA-631D-4E9D-85B0-BF6875D2ED54}" type="pres">
      <dgm:prSet presAssocID="{A65E2E09-A517-46FC-9B25-7A4F190F2CDC}" presName="parentText3" presStyleLbl="node1" presStyleIdx="2" presStyleCnt="5">
        <dgm:presLayoutVars>
          <dgm:chMax/>
          <dgm:chPref val="3"/>
          <dgm:bulletEnabled val="1"/>
        </dgm:presLayoutVars>
      </dgm:prSet>
      <dgm:spPr/>
      <dgm:t>
        <a:bodyPr/>
        <a:lstStyle/>
        <a:p>
          <a:endParaRPr lang="en-GB"/>
        </a:p>
      </dgm:t>
    </dgm:pt>
    <dgm:pt modelId="{BF93FDC9-9562-41C8-B6B2-8FA6FCDDA042}" type="pres">
      <dgm:prSet presAssocID="{A65E2E09-A517-46FC-9B25-7A4F190F2CDC}" presName="childText3" presStyleLbl="solidAlignAcc1" presStyleIdx="2" presStyleCnt="5">
        <dgm:presLayoutVars>
          <dgm:chMax val="0"/>
          <dgm:chPref val="0"/>
          <dgm:bulletEnabled val="1"/>
        </dgm:presLayoutVars>
      </dgm:prSet>
      <dgm:spPr/>
      <dgm:t>
        <a:bodyPr/>
        <a:lstStyle/>
        <a:p>
          <a:endParaRPr lang="en-GB"/>
        </a:p>
      </dgm:t>
    </dgm:pt>
    <dgm:pt modelId="{40A6D77B-67BB-40FB-8039-D68A623B2007}" type="pres">
      <dgm:prSet presAssocID="{AD787A2E-AE24-4412-9486-E5465F2F65FB}" presName="parentText4" presStyleLbl="node1" presStyleIdx="3" presStyleCnt="5">
        <dgm:presLayoutVars>
          <dgm:chMax/>
          <dgm:chPref val="3"/>
          <dgm:bulletEnabled val="1"/>
        </dgm:presLayoutVars>
      </dgm:prSet>
      <dgm:spPr/>
      <dgm:t>
        <a:bodyPr/>
        <a:lstStyle/>
        <a:p>
          <a:endParaRPr lang="en-GB"/>
        </a:p>
      </dgm:t>
    </dgm:pt>
    <dgm:pt modelId="{07E69C00-3F8B-4671-8623-6C987429C216}" type="pres">
      <dgm:prSet presAssocID="{AD787A2E-AE24-4412-9486-E5465F2F65FB}" presName="childText4" presStyleLbl="solidAlignAcc1" presStyleIdx="3" presStyleCnt="5">
        <dgm:presLayoutVars>
          <dgm:chMax val="0"/>
          <dgm:chPref val="0"/>
          <dgm:bulletEnabled val="1"/>
        </dgm:presLayoutVars>
      </dgm:prSet>
      <dgm:spPr/>
      <dgm:t>
        <a:bodyPr/>
        <a:lstStyle/>
        <a:p>
          <a:endParaRPr lang="en-GB"/>
        </a:p>
      </dgm:t>
    </dgm:pt>
    <dgm:pt modelId="{9A0B8A95-2AD0-4E60-BB84-F04CBC743763}" type="pres">
      <dgm:prSet presAssocID="{84E607A0-E25B-46DD-B6C3-0BE747C26C8E}" presName="parentText5" presStyleLbl="node1" presStyleIdx="4" presStyleCnt="5">
        <dgm:presLayoutVars>
          <dgm:chMax/>
          <dgm:chPref val="3"/>
          <dgm:bulletEnabled val="1"/>
        </dgm:presLayoutVars>
      </dgm:prSet>
      <dgm:spPr/>
      <dgm:t>
        <a:bodyPr/>
        <a:lstStyle/>
        <a:p>
          <a:endParaRPr lang="en-GB"/>
        </a:p>
      </dgm:t>
    </dgm:pt>
    <dgm:pt modelId="{3EB43614-439B-4AB5-86A6-DC698A78347F}" type="pres">
      <dgm:prSet presAssocID="{84E607A0-E25B-46DD-B6C3-0BE747C26C8E}" presName="childText5" presStyleLbl="solidAlignAcc1" presStyleIdx="4" presStyleCnt="5">
        <dgm:presLayoutVars>
          <dgm:chMax val="0"/>
          <dgm:chPref val="0"/>
          <dgm:bulletEnabled val="1"/>
        </dgm:presLayoutVars>
      </dgm:prSet>
      <dgm:spPr/>
      <dgm:t>
        <a:bodyPr/>
        <a:lstStyle/>
        <a:p>
          <a:endParaRPr lang="en-GB"/>
        </a:p>
      </dgm:t>
    </dgm:pt>
  </dgm:ptLst>
  <dgm:cxnLst>
    <dgm:cxn modelId="{AAEB2DFC-D3ED-41B2-92C3-2DA989E5B7BD}" srcId="{DE15B0C6-374F-40FB-B594-5007C339B38E}" destId="{84E607A0-E25B-46DD-B6C3-0BE747C26C8E}" srcOrd="4" destOrd="0" parTransId="{79247ADE-6A94-4917-A010-5CE824C37CF2}" sibTransId="{5A4A7BCF-7129-40C1-A712-6EF84FB25516}"/>
    <dgm:cxn modelId="{B77E6936-DD9A-4416-9933-78F641E6EADC}" type="presOf" srcId="{A65E2E09-A517-46FC-9B25-7A4F190F2CDC}" destId="{F581D0DA-631D-4E9D-85B0-BF6875D2ED54}" srcOrd="0" destOrd="0" presId="urn:microsoft.com/office/officeart/2009/3/layout/IncreasingArrowsProcess"/>
    <dgm:cxn modelId="{E5A5F478-D5E4-42F2-A49E-3DAC695EC9E3}" srcId="{A65E2E09-A517-46FC-9B25-7A4F190F2CDC}" destId="{E3471687-FDCC-434D-B548-33C66B2ECEA6}" srcOrd="0" destOrd="0" parTransId="{B1EB3BE4-3CFE-4B75-A335-48F3CC92750D}" sibTransId="{84EB4483-E4C2-4C25-8663-FD05F66B049B}"/>
    <dgm:cxn modelId="{3508B26F-A33C-431D-834B-CA7B4FEED818}" type="presOf" srcId="{D913175F-DE50-4D19-9299-9B886936C5B5}" destId="{9DD260A1-207E-4000-9B88-BA74A8C4E6A3}" srcOrd="0" destOrd="0" presId="urn:microsoft.com/office/officeart/2009/3/layout/IncreasingArrowsProcess"/>
    <dgm:cxn modelId="{4510E68C-8DFC-4FED-9710-CC76058A2EA3}" type="presOf" srcId="{808A4B95-0191-483E-BCB3-025D8EF21EDE}" destId="{3EB43614-439B-4AB5-86A6-DC698A78347F}" srcOrd="0" destOrd="0" presId="urn:microsoft.com/office/officeart/2009/3/layout/IncreasingArrowsProcess"/>
    <dgm:cxn modelId="{C2915043-BDEE-4680-ADB0-AE4AAA7A8DF2}" srcId="{1D216FD0-A312-4F44-9205-4D893BD38D32}" destId="{FD397219-6A8F-4FBF-8C4C-4F286D9BA423}" srcOrd="0" destOrd="0" parTransId="{82C77CED-C12E-4D4E-AB07-0ADFFDE2F015}" sibTransId="{5F4F02ED-B5F2-47BA-8C92-9D866A926975}"/>
    <dgm:cxn modelId="{F9C07D99-4A18-4AA6-A361-133228A84F8A}" srcId="{D913175F-DE50-4D19-9299-9B886936C5B5}" destId="{45E4415D-4B8D-42B4-B29B-A4E0442DF392}" srcOrd="0" destOrd="0" parTransId="{478B3197-FCC1-4360-AB8A-8FC95435B408}" sibTransId="{BCCC0556-5E4B-4F4F-8184-605E4512AF6C}"/>
    <dgm:cxn modelId="{AEA9720B-5E6B-4B32-B2FC-C0A731890BE7}" type="presOf" srcId="{DE15B0C6-374F-40FB-B594-5007C339B38E}" destId="{EDF958C4-6D6A-4C50-936B-5E8E4C70115A}" srcOrd="0" destOrd="0" presId="urn:microsoft.com/office/officeart/2009/3/layout/IncreasingArrowsProcess"/>
    <dgm:cxn modelId="{FBF33958-B4CE-4447-BCD7-52F4C637F5C9}" type="presOf" srcId="{3C40367B-8F65-41A9-A146-F8E4F87EA4DA}" destId="{07E69C00-3F8B-4671-8623-6C987429C216}" srcOrd="0" destOrd="0" presId="urn:microsoft.com/office/officeart/2009/3/layout/IncreasingArrowsProcess"/>
    <dgm:cxn modelId="{14126788-A495-4BC9-96E9-C3756F4D857D}" srcId="{DE15B0C6-374F-40FB-B594-5007C339B38E}" destId="{D913175F-DE50-4D19-9299-9B886936C5B5}" srcOrd="1" destOrd="0" parTransId="{8710C402-71CB-4FDA-975A-B7868B6E7CBF}" sibTransId="{51998D6B-3F12-4927-8687-44023F428213}"/>
    <dgm:cxn modelId="{2FC01C19-24D9-4307-BF76-49E3EE1C2C94}" srcId="{DE15B0C6-374F-40FB-B594-5007C339B38E}" destId="{AD787A2E-AE24-4412-9486-E5465F2F65FB}" srcOrd="3" destOrd="0" parTransId="{44BBC56A-6ED4-4BF6-9485-A16928A0F5C4}" sibTransId="{52969146-D26D-495E-90A8-41F0F045F62F}"/>
    <dgm:cxn modelId="{1E3B9492-E566-4809-8D44-BE27A6D4750D}" srcId="{DE15B0C6-374F-40FB-B594-5007C339B38E}" destId="{A65E2E09-A517-46FC-9B25-7A4F190F2CDC}" srcOrd="2" destOrd="0" parTransId="{B797AE77-5EEC-40C2-96AA-BC9B1A28BF35}" sibTransId="{067A11F4-A612-47D6-AC55-02902114C639}"/>
    <dgm:cxn modelId="{1F13DD74-406B-4AD8-94C4-362AAC610621}" type="presOf" srcId="{E3471687-FDCC-434D-B548-33C66B2ECEA6}" destId="{BF93FDC9-9562-41C8-B6B2-8FA6FCDDA042}" srcOrd="0" destOrd="0" presId="urn:microsoft.com/office/officeart/2009/3/layout/IncreasingArrowsProcess"/>
    <dgm:cxn modelId="{42762BA0-2156-42F6-9D2A-B72641239373}" type="presOf" srcId="{FD397219-6A8F-4FBF-8C4C-4F286D9BA423}" destId="{7140304D-B5E6-49C5-8B83-65774B73473D}" srcOrd="0" destOrd="0" presId="urn:microsoft.com/office/officeart/2009/3/layout/IncreasingArrowsProcess"/>
    <dgm:cxn modelId="{B49F57B8-2BB1-4A23-B4DE-66959237E9CC}" type="presOf" srcId="{1D216FD0-A312-4F44-9205-4D893BD38D32}" destId="{62A335AB-4F28-4050-8BAA-72CAE516CECF}" srcOrd="0" destOrd="0" presId="urn:microsoft.com/office/officeart/2009/3/layout/IncreasingArrowsProcess"/>
    <dgm:cxn modelId="{4D226FAA-33C0-4EE9-8407-DA56C7CDB6B8}" type="presOf" srcId="{45E4415D-4B8D-42B4-B29B-A4E0442DF392}" destId="{362F323D-C6FB-45F0-8615-F7F94B433470}" srcOrd="0" destOrd="0" presId="urn:microsoft.com/office/officeart/2009/3/layout/IncreasingArrowsProcess"/>
    <dgm:cxn modelId="{D5489749-F3C0-41E7-A6F6-5B6DCBAECA6B}" srcId="{84E607A0-E25B-46DD-B6C3-0BE747C26C8E}" destId="{808A4B95-0191-483E-BCB3-025D8EF21EDE}" srcOrd="0" destOrd="0" parTransId="{BD856E27-A3D8-4A2F-AC42-8727173EDAC8}" sibTransId="{E32F32E1-EC90-4CF8-85AA-88B7C9A84E89}"/>
    <dgm:cxn modelId="{D3EB51AA-F5E6-4859-A4B3-75C80B8EB163}" srcId="{DE15B0C6-374F-40FB-B594-5007C339B38E}" destId="{1D216FD0-A312-4F44-9205-4D893BD38D32}" srcOrd="0" destOrd="0" parTransId="{A98BD182-110C-4E70-9C2B-68BAE0B0BE90}" sibTransId="{8AEF6D0C-E058-48E6-813C-DB21C3EE7CFE}"/>
    <dgm:cxn modelId="{D4386851-21BC-4B54-AAD8-34205A83BE64}" srcId="{AD787A2E-AE24-4412-9486-E5465F2F65FB}" destId="{3C40367B-8F65-41A9-A146-F8E4F87EA4DA}" srcOrd="0" destOrd="0" parTransId="{33218C58-7095-4051-BBE9-90FFEB562B97}" sibTransId="{F4C20D01-98C8-4495-9140-CD958703E2FF}"/>
    <dgm:cxn modelId="{C7342346-B9A4-4F39-9195-48BA967AEB4A}" type="presOf" srcId="{84E607A0-E25B-46DD-B6C3-0BE747C26C8E}" destId="{9A0B8A95-2AD0-4E60-BB84-F04CBC743763}" srcOrd="0" destOrd="0" presId="urn:microsoft.com/office/officeart/2009/3/layout/IncreasingArrowsProcess"/>
    <dgm:cxn modelId="{2E3F54C4-F0C9-4701-A9B6-DFA9A26B3A86}" type="presOf" srcId="{AD787A2E-AE24-4412-9486-E5465F2F65FB}" destId="{40A6D77B-67BB-40FB-8039-D68A623B2007}" srcOrd="0" destOrd="0" presId="urn:microsoft.com/office/officeart/2009/3/layout/IncreasingArrowsProcess"/>
    <dgm:cxn modelId="{15E4F3EA-4781-4A29-AA4D-960D7C1EB1C6}" type="presParOf" srcId="{EDF958C4-6D6A-4C50-936B-5E8E4C70115A}" destId="{62A335AB-4F28-4050-8BAA-72CAE516CECF}" srcOrd="0" destOrd="0" presId="urn:microsoft.com/office/officeart/2009/3/layout/IncreasingArrowsProcess"/>
    <dgm:cxn modelId="{592846D2-46A0-43E2-99FA-B8955B528294}" type="presParOf" srcId="{EDF958C4-6D6A-4C50-936B-5E8E4C70115A}" destId="{7140304D-B5E6-49C5-8B83-65774B73473D}" srcOrd="1" destOrd="0" presId="urn:microsoft.com/office/officeart/2009/3/layout/IncreasingArrowsProcess"/>
    <dgm:cxn modelId="{A8687635-EB74-44DA-B8E8-956EEFC973C6}" type="presParOf" srcId="{EDF958C4-6D6A-4C50-936B-5E8E4C70115A}" destId="{9DD260A1-207E-4000-9B88-BA74A8C4E6A3}" srcOrd="2" destOrd="0" presId="urn:microsoft.com/office/officeart/2009/3/layout/IncreasingArrowsProcess"/>
    <dgm:cxn modelId="{FE6917BA-806E-4A2C-BB39-C8E88B3AA385}" type="presParOf" srcId="{EDF958C4-6D6A-4C50-936B-5E8E4C70115A}" destId="{362F323D-C6FB-45F0-8615-F7F94B433470}" srcOrd="3" destOrd="0" presId="urn:microsoft.com/office/officeart/2009/3/layout/IncreasingArrowsProcess"/>
    <dgm:cxn modelId="{541EE692-6180-4412-BE43-320DB899C07C}" type="presParOf" srcId="{EDF958C4-6D6A-4C50-936B-5E8E4C70115A}" destId="{F581D0DA-631D-4E9D-85B0-BF6875D2ED54}" srcOrd="4" destOrd="0" presId="urn:microsoft.com/office/officeart/2009/3/layout/IncreasingArrowsProcess"/>
    <dgm:cxn modelId="{79057FFA-4F90-4FF1-8BB7-A9362227102E}" type="presParOf" srcId="{EDF958C4-6D6A-4C50-936B-5E8E4C70115A}" destId="{BF93FDC9-9562-41C8-B6B2-8FA6FCDDA042}" srcOrd="5" destOrd="0" presId="urn:microsoft.com/office/officeart/2009/3/layout/IncreasingArrowsProcess"/>
    <dgm:cxn modelId="{9EBEFA61-23C1-4BA5-99C8-F5D5E2A751D6}" type="presParOf" srcId="{EDF958C4-6D6A-4C50-936B-5E8E4C70115A}" destId="{40A6D77B-67BB-40FB-8039-D68A623B2007}" srcOrd="6" destOrd="0" presId="urn:microsoft.com/office/officeart/2009/3/layout/IncreasingArrowsProcess"/>
    <dgm:cxn modelId="{1E43B546-83B6-4815-86AD-477D048E2142}" type="presParOf" srcId="{EDF958C4-6D6A-4C50-936B-5E8E4C70115A}" destId="{07E69C00-3F8B-4671-8623-6C987429C216}" srcOrd="7" destOrd="0" presId="urn:microsoft.com/office/officeart/2009/3/layout/IncreasingArrowsProcess"/>
    <dgm:cxn modelId="{97CEEE58-99B8-48B5-8901-08D4F2EFC2E9}" type="presParOf" srcId="{EDF958C4-6D6A-4C50-936B-5E8E4C70115A}" destId="{9A0B8A95-2AD0-4E60-BB84-F04CBC743763}" srcOrd="8" destOrd="0" presId="urn:microsoft.com/office/officeart/2009/3/layout/IncreasingArrowsProcess"/>
    <dgm:cxn modelId="{89923446-576D-4F5C-B7DE-779BAC6C6BDE}" type="presParOf" srcId="{EDF958C4-6D6A-4C50-936B-5E8E4C70115A}" destId="{3EB43614-439B-4AB5-86A6-DC698A78347F}" srcOrd="9"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4F4EB-260E-4E5A-AE9E-8F5414B9AF74}">
      <dsp:nvSpPr>
        <dsp:cNvPr id="0" name=""/>
        <dsp:cNvSpPr/>
      </dsp:nvSpPr>
      <dsp:spPr>
        <a:xfrm>
          <a:off x="-6116327" y="-936433"/>
          <a:ext cx="7285855" cy="7285855"/>
        </a:xfrm>
        <a:prstGeom prst="blockArc">
          <a:avLst>
            <a:gd name="adj1" fmla="val 18900000"/>
            <a:gd name="adj2" fmla="val 2700000"/>
            <a:gd name="adj3" fmla="val 2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CB604-9D71-4D04-B469-7215E0FB0826}">
      <dsp:nvSpPr>
        <dsp:cNvPr id="0" name=""/>
        <dsp:cNvSpPr/>
      </dsp:nvSpPr>
      <dsp:spPr>
        <a:xfrm>
          <a:off x="379721" y="246074"/>
          <a:ext cx="7612911" cy="4919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Live Time Capacity Planning</a:t>
          </a:r>
          <a:endParaRPr lang="en-GB" sz="2500" kern="1200" dirty="0"/>
        </a:p>
      </dsp:txBody>
      <dsp:txXfrm>
        <a:off x="379721" y="246074"/>
        <a:ext cx="7612911" cy="491932"/>
      </dsp:txXfrm>
    </dsp:sp>
    <dsp:sp modelId="{DE0A5CE7-EF8A-4437-B667-5E227EC275AD}">
      <dsp:nvSpPr>
        <dsp:cNvPr id="0" name=""/>
        <dsp:cNvSpPr/>
      </dsp:nvSpPr>
      <dsp:spPr>
        <a:xfrm>
          <a:off x="72263" y="184582"/>
          <a:ext cx="614915" cy="61491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2A1A8-F37C-4749-9F46-B079536FC619}">
      <dsp:nvSpPr>
        <dsp:cNvPr id="0" name=""/>
        <dsp:cNvSpPr/>
      </dsp:nvSpPr>
      <dsp:spPr>
        <a:xfrm>
          <a:off x="825210" y="984405"/>
          <a:ext cx="7167422" cy="4919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Real Time Performance (Managers &amp; Staff)</a:t>
          </a:r>
          <a:endParaRPr lang="en-GB" sz="2500" kern="1200" dirty="0"/>
        </a:p>
      </dsp:txBody>
      <dsp:txXfrm>
        <a:off x="825210" y="984405"/>
        <a:ext cx="7167422" cy="491932"/>
      </dsp:txXfrm>
    </dsp:sp>
    <dsp:sp modelId="{A6208A04-3A56-4282-84BA-86D5D10D717D}">
      <dsp:nvSpPr>
        <dsp:cNvPr id="0" name=""/>
        <dsp:cNvSpPr/>
      </dsp:nvSpPr>
      <dsp:spPr>
        <a:xfrm>
          <a:off x="517752" y="922914"/>
          <a:ext cx="614915" cy="61491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E06EF-B4DD-4BD4-B1F5-A2313B59B470}">
      <dsp:nvSpPr>
        <dsp:cNvPr id="0" name=""/>
        <dsp:cNvSpPr/>
      </dsp:nvSpPr>
      <dsp:spPr>
        <a:xfrm>
          <a:off x="1069335" y="1722196"/>
          <a:ext cx="6923296" cy="4919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First Time Resolution</a:t>
          </a:r>
        </a:p>
      </dsp:txBody>
      <dsp:txXfrm>
        <a:off x="1069335" y="1722196"/>
        <a:ext cx="6923296" cy="491932"/>
      </dsp:txXfrm>
    </dsp:sp>
    <dsp:sp modelId="{F2C64C43-10C5-48D6-BEA4-F449AF2F4A8F}">
      <dsp:nvSpPr>
        <dsp:cNvPr id="0" name=""/>
        <dsp:cNvSpPr/>
      </dsp:nvSpPr>
      <dsp:spPr>
        <a:xfrm>
          <a:off x="761878" y="1660704"/>
          <a:ext cx="614915" cy="61491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EAE6D4-257F-4051-ABEB-8AC57BBD08C9}">
      <dsp:nvSpPr>
        <dsp:cNvPr id="0" name=""/>
        <dsp:cNvSpPr/>
      </dsp:nvSpPr>
      <dsp:spPr>
        <a:xfrm>
          <a:off x="1147282" y="2460527"/>
          <a:ext cx="6845349" cy="4919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Increased Customer Focus and Satisfaction</a:t>
          </a:r>
        </a:p>
      </dsp:txBody>
      <dsp:txXfrm>
        <a:off x="1147282" y="2460527"/>
        <a:ext cx="6845349" cy="491932"/>
      </dsp:txXfrm>
    </dsp:sp>
    <dsp:sp modelId="{D429BF85-25CD-41D7-9A4B-524573B9D14E}">
      <dsp:nvSpPr>
        <dsp:cNvPr id="0" name=""/>
        <dsp:cNvSpPr/>
      </dsp:nvSpPr>
      <dsp:spPr>
        <a:xfrm>
          <a:off x="839825" y="2399036"/>
          <a:ext cx="614915" cy="61491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93B89-484B-4418-B2F3-43DE2CE9D192}">
      <dsp:nvSpPr>
        <dsp:cNvPr id="0" name=""/>
        <dsp:cNvSpPr/>
      </dsp:nvSpPr>
      <dsp:spPr>
        <a:xfrm>
          <a:off x="1069335" y="3198859"/>
          <a:ext cx="6923296" cy="4919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Bespoke Dashboards</a:t>
          </a:r>
        </a:p>
      </dsp:txBody>
      <dsp:txXfrm>
        <a:off x="1069335" y="3198859"/>
        <a:ext cx="6923296" cy="491932"/>
      </dsp:txXfrm>
    </dsp:sp>
    <dsp:sp modelId="{8F4FDA72-C777-42B8-BBC6-D08CED71B5E9}">
      <dsp:nvSpPr>
        <dsp:cNvPr id="0" name=""/>
        <dsp:cNvSpPr/>
      </dsp:nvSpPr>
      <dsp:spPr>
        <a:xfrm>
          <a:off x="761878" y="3137367"/>
          <a:ext cx="614915" cy="61491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BDADC-ED63-488D-B711-45CA8BD44EF1}">
      <dsp:nvSpPr>
        <dsp:cNvPr id="0" name=""/>
        <dsp:cNvSpPr/>
      </dsp:nvSpPr>
      <dsp:spPr>
        <a:xfrm>
          <a:off x="825210" y="3936649"/>
          <a:ext cx="7167422" cy="4919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Increased Efficiency and Productivity</a:t>
          </a:r>
        </a:p>
      </dsp:txBody>
      <dsp:txXfrm>
        <a:off x="825210" y="3936649"/>
        <a:ext cx="7167422" cy="491932"/>
      </dsp:txXfrm>
    </dsp:sp>
    <dsp:sp modelId="{F139C509-B259-4D2C-A791-D3CA89694524}">
      <dsp:nvSpPr>
        <dsp:cNvPr id="0" name=""/>
        <dsp:cNvSpPr/>
      </dsp:nvSpPr>
      <dsp:spPr>
        <a:xfrm>
          <a:off x="517752" y="3875158"/>
          <a:ext cx="614915" cy="61491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C59A8-233B-449B-AD08-6744AF19D1A1}">
      <dsp:nvSpPr>
        <dsp:cNvPr id="0" name=""/>
        <dsp:cNvSpPr/>
      </dsp:nvSpPr>
      <dsp:spPr>
        <a:xfrm>
          <a:off x="379721" y="4674981"/>
          <a:ext cx="7612911" cy="4919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71"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Highly Visible, Well Informed Staff</a:t>
          </a:r>
        </a:p>
      </dsp:txBody>
      <dsp:txXfrm>
        <a:off x="379721" y="4674981"/>
        <a:ext cx="7612911" cy="491932"/>
      </dsp:txXfrm>
    </dsp:sp>
    <dsp:sp modelId="{0972AA11-9665-46FD-A91D-AB951279F4F3}">
      <dsp:nvSpPr>
        <dsp:cNvPr id="0" name=""/>
        <dsp:cNvSpPr/>
      </dsp:nvSpPr>
      <dsp:spPr>
        <a:xfrm>
          <a:off x="72263" y="4613489"/>
          <a:ext cx="614915" cy="61491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35AB-4F28-4050-8BAA-72CAE516CECF}">
      <dsp:nvSpPr>
        <dsp:cNvPr id="0" name=""/>
        <dsp:cNvSpPr/>
      </dsp:nvSpPr>
      <dsp:spPr>
        <a:xfrm>
          <a:off x="0" y="833825"/>
          <a:ext cx="8964488" cy="130368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206960" numCol="1" spcCol="1270" anchor="ctr" anchorCtr="0">
          <a:noAutofit/>
        </a:bodyPr>
        <a:lstStyle/>
        <a:p>
          <a:pPr lvl="0" algn="l" defTabSz="400050">
            <a:lnSpc>
              <a:spcPct val="90000"/>
            </a:lnSpc>
            <a:spcBef>
              <a:spcPct val="0"/>
            </a:spcBef>
            <a:spcAft>
              <a:spcPct val="35000"/>
            </a:spcAft>
          </a:pPr>
          <a:r>
            <a:rPr lang="en-GB" sz="900" kern="1200" dirty="0" smtClean="0"/>
            <a:t>Engagement using </a:t>
          </a:r>
          <a:r>
            <a:rPr lang="en-GB" sz="2000" kern="1200" dirty="0" smtClean="0"/>
            <a:t>different</a:t>
          </a:r>
          <a:r>
            <a:rPr lang="en-GB" sz="900" kern="1200" dirty="0" smtClean="0"/>
            <a:t> channels </a:t>
          </a:r>
        </a:p>
      </dsp:txBody>
      <dsp:txXfrm>
        <a:off x="0" y="1159747"/>
        <a:ext cx="8638566" cy="651843"/>
      </dsp:txXfrm>
    </dsp:sp>
    <dsp:sp modelId="{7140304D-B5E6-49C5-8B83-65774B73473D}">
      <dsp:nvSpPr>
        <dsp:cNvPr id="0" name=""/>
        <dsp:cNvSpPr/>
      </dsp:nvSpPr>
      <dsp:spPr>
        <a:xfrm>
          <a:off x="0" y="1837473"/>
          <a:ext cx="1656816" cy="239378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Video Conferencing, Social Media, Self service</a:t>
          </a:r>
        </a:p>
      </dsp:txBody>
      <dsp:txXfrm>
        <a:off x="0" y="1837473"/>
        <a:ext cx="1656816" cy="2393780"/>
      </dsp:txXfrm>
    </dsp:sp>
    <dsp:sp modelId="{9DD260A1-207E-4000-9B88-BA74A8C4E6A3}">
      <dsp:nvSpPr>
        <dsp:cNvPr id="0" name=""/>
        <dsp:cNvSpPr/>
      </dsp:nvSpPr>
      <dsp:spPr>
        <a:xfrm>
          <a:off x="1656637" y="1268555"/>
          <a:ext cx="7307850" cy="1303687"/>
        </a:xfrm>
        <a:prstGeom prst="rightArrow">
          <a:avLst>
            <a:gd name="adj1" fmla="val 50000"/>
            <a:gd name="adj2" fmla="val 5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06960" numCol="1" spcCol="1270" anchor="ctr" anchorCtr="0">
          <a:noAutofit/>
        </a:bodyPr>
        <a:lstStyle/>
        <a:p>
          <a:pPr lvl="0" algn="l" defTabSz="711200">
            <a:lnSpc>
              <a:spcPct val="90000"/>
            </a:lnSpc>
            <a:spcBef>
              <a:spcPct val="0"/>
            </a:spcBef>
            <a:spcAft>
              <a:spcPct val="35000"/>
            </a:spcAft>
          </a:pPr>
          <a:r>
            <a:rPr lang="en-GB" sz="1600" kern="1200" dirty="0" smtClean="0"/>
            <a:t>Supporting</a:t>
          </a:r>
          <a:r>
            <a:rPr lang="en-GB" sz="900" kern="1200" dirty="0" smtClean="0"/>
            <a:t> vulnerable customers</a:t>
          </a:r>
        </a:p>
      </dsp:txBody>
      <dsp:txXfrm>
        <a:off x="1656637" y="1594477"/>
        <a:ext cx="6981928" cy="651843"/>
      </dsp:txXfrm>
    </dsp:sp>
    <dsp:sp modelId="{362F323D-C6FB-45F0-8615-F7F94B433470}">
      <dsp:nvSpPr>
        <dsp:cNvPr id="0" name=""/>
        <dsp:cNvSpPr/>
      </dsp:nvSpPr>
      <dsp:spPr>
        <a:xfrm>
          <a:off x="1656637" y="2272204"/>
          <a:ext cx="1656816" cy="2393780"/>
        </a:xfrm>
        <a:prstGeom prst="rect">
          <a:avLst/>
        </a:prstGeom>
        <a:solidFill>
          <a:schemeClr val="lt1">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GB" sz="900" kern="1200" dirty="0" smtClean="0"/>
            <a:t>Tailored services based on customer insight and the right tools</a:t>
          </a:r>
        </a:p>
        <a:p>
          <a:pPr lvl="0" algn="l" defTabSz="400050">
            <a:lnSpc>
              <a:spcPct val="90000"/>
            </a:lnSpc>
            <a:spcBef>
              <a:spcPct val="0"/>
            </a:spcBef>
            <a:spcAft>
              <a:spcPct val="35000"/>
            </a:spcAft>
          </a:pPr>
          <a:r>
            <a:rPr lang="en-GB" sz="900" kern="1200" dirty="0" smtClean="0"/>
            <a:t>Risk Based Management and Support</a:t>
          </a:r>
        </a:p>
      </dsp:txBody>
      <dsp:txXfrm>
        <a:off x="1656637" y="2272204"/>
        <a:ext cx="1656816" cy="2393780"/>
      </dsp:txXfrm>
    </dsp:sp>
    <dsp:sp modelId="{F581D0DA-631D-4E9D-85B0-BF6875D2ED54}">
      <dsp:nvSpPr>
        <dsp:cNvPr id="0" name=""/>
        <dsp:cNvSpPr/>
      </dsp:nvSpPr>
      <dsp:spPr>
        <a:xfrm>
          <a:off x="3313274" y="1703285"/>
          <a:ext cx="5651213" cy="1303687"/>
        </a:xfrm>
        <a:prstGeom prst="rightArrow">
          <a:avLst>
            <a:gd name="adj1" fmla="val 50000"/>
            <a:gd name="adj2" fmla="val 5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206960" numCol="1" spcCol="1270" anchor="ctr" anchorCtr="0">
          <a:noAutofit/>
        </a:bodyPr>
        <a:lstStyle/>
        <a:p>
          <a:pPr lvl="0" algn="l" defTabSz="400050">
            <a:lnSpc>
              <a:spcPct val="90000"/>
            </a:lnSpc>
            <a:spcBef>
              <a:spcPct val="0"/>
            </a:spcBef>
            <a:spcAft>
              <a:spcPct val="35000"/>
            </a:spcAft>
          </a:pPr>
          <a:r>
            <a:rPr lang="en-GB" sz="900" kern="1200" dirty="0" smtClean="0"/>
            <a:t>Better customer focus : </a:t>
          </a:r>
          <a:r>
            <a:rPr lang="en-GB" sz="1600" kern="1200" dirty="0" smtClean="0"/>
            <a:t>Management By Fact</a:t>
          </a:r>
        </a:p>
      </dsp:txBody>
      <dsp:txXfrm>
        <a:off x="3313274" y="2029207"/>
        <a:ext cx="5325291" cy="651843"/>
      </dsp:txXfrm>
    </dsp:sp>
    <dsp:sp modelId="{BF93FDC9-9562-41C8-B6B2-8FA6FCDDA042}">
      <dsp:nvSpPr>
        <dsp:cNvPr id="0" name=""/>
        <dsp:cNvSpPr/>
      </dsp:nvSpPr>
      <dsp:spPr>
        <a:xfrm>
          <a:off x="3313274" y="2706934"/>
          <a:ext cx="1656816" cy="2393780"/>
        </a:xfrm>
        <a:prstGeom prst="rect">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Customer and property data - statement</a:t>
          </a:r>
        </a:p>
      </dsp:txBody>
      <dsp:txXfrm>
        <a:off x="3313274" y="2706934"/>
        <a:ext cx="1656816" cy="2393780"/>
      </dsp:txXfrm>
    </dsp:sp>
    <dsp:sp modelId="{40A6D77B-67BB-40FB-8039-D68A623B2007}">
      <dsp:nvSpPr>
        <dsp:cNvPr id="0" name=""/>
        <dsp:cNvSpPr/>
      </dsp:nvSpPr>
      <dsp:spPr>
        <a:xfrm>
          <a:off x="4970808" y="2138015"/>
          <a:ext cx="3993679" cy="1303687"/>
        </a:xfrm>
        <a:prstGeom prst="rightArrow">
          <a:avLst>
            <a:gd name="adj1" fmla="val 50000"/>
            <a:gd name="adj2" fmla="val 5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206960" numCol="1" spcCol="1270" anchor="ctr" anchorCtr="0">
          <a:noAutofit/>
        </a:bodyPr>
        <a:lstStyle/>
        <a:p>
          <a:pPr lvl="0" algn="l" defTabSz="400050">
            <a:lnSpc>
              <a:spcPct val="90000"/>
            </a:lnSpc>
            <a:spcBef>
              <a:spcPct val="0"/>
            </a:spcBef>
            <a:spcAft>
              <a:spcPct val="35000"/>
            </a:spcAft>
          </a:pPr>
          <a:r>
            <a:rPr lang="en-GB" sz="900" kern="1200" dirty="0" smtClean="0"/>
            <a:t>Leaned processes: </a:t>
          </a:r>
          <a:r>
            <a:rPr lang="en-GB" sz="1800" kern="1200" dirty="0" smtClean="0"/>
            <a:t>Design Against Demand. </a:t>
          </a:r>
          <a:endParaRPr lang="en-GB" kern="1200" dirty="0" smtClean="0"/>
        </a:p>
      </dsp:txBody>
      <dsp:txXfrm>
        <a:off x="4970808" y="2463937"/>
        <a:ext cx="3667757" cy="651843"/>
      </dsp:txXfrm>
    </dsp:sp>
    <dsp:sp modelId="{07E69C00-3F8B-4671-8623-6C987429C216}">
      <dsp:nvSpPr>
        <dsp:cNvPr id="0" name=""/>
        <dsp:cNvSpPr/>
      </dsp:nvSpPr>
      <dsp:spPr>
        <a:xfrm>
          <a:off x="4970808" y="3141664"/>
          <a:ext cx="1656816" cy="2393780"/>
        </a:xfrm>
        <a:prstGeom prst="rect">
          <a:avLst/>
        </a:prstGeom>
        <a:solidFill>
          <a:schemeClr val="lt1">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Systems for integration &amp; Performance information</a:t>
          </a:r>
        </a:p>
      </dsp:txBody>
      <dsp:txXfrm>
        <a:off x="4970808" y="3141664"/>
        <a:ext cx="1656816" cy="2393780"/>
      </dsp:txXfrm>
    </dsp:sp>
    <dsp:sp modelId="{9A0B8A95-2AD0-4E60-BB84-F04CBC743763}">
      <dsp:nvSpPr>
        <dsp:cNvPr id="0" name=""/>
        <dsp:cNvSpPr/>
      </dsp:nvSpPr>
      <dsp:spPr>
        <a:xfrm>
          <a:off x="6627445" y="2572745"/>
          <a:ext cx="2337042" cy="1303687"/>
        </a:xfrm>
        <a:prstGeom prst="rightArrow">
          <a:avLst>
            <a:gd name="adj1" fmla="val 50000"/>
            <a:gd name="adj2"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254000" bIns="206960" numCol="1" spcCol="1270" anchor="ctr" anchorCtr="0">
          <a:noAutofit/>
        </a:bodyPr>
        <a:lstStyle/>
        <a:p>
          <a:pPr lvl="0" algn="l" defTabSz="400050">
            <a:lnSpc>
              <a:spcPct val="90000"/>
            </a:lnSpc>
            <a:spcBef>
              <a:spcPct val="0"/>
            </a:spcBef>
            <a:spcAft>
              <a:spcPct val="35000"/>
            </a:spcAft>
          </a:pPr>
          <a:r>
            <a:rPr lang="en-GB" sz="900" kern="1200" dirty="0" smtClean="0"/>
            <a:t>Utilisation of Housing management system is </a:t>
          </a:r>
          <a:r>
            <a:rPr lang="en-GB" sz="1800" kern="1200" dirty="0" smtClean="0"/>
            <a:t>changing</a:t>
          </a:r>
        </a:p>
      </dsp:txBody>
      <dsp:txXfrm>
        <a:off x="6627445" y="2898667"/>
        <a:ext cx="2011120" cy="651843"/>
      </dsp:txXfrm>
    </dsp:sp>
    <dsp:sp modelId="{3EB43614-439B-4AB5-86A6-DC698A78347F}">
      <dsp:nvSpPr>
        <dsp:cNvPr id="0" name=""/>
        <dsp:cNvSpPr/>
      </dsp:nvSpPr>
      <dsp:spPr>
        <a:xfrm>
          <a:off x="6627445" y="3576394"/>
          <a:ext cx="1656816" cy="2393780"/>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moving towards a data warehouse and canopy products that allow us to get the most out of our databases</a:t>
          </a:r>
        </a:p>
      </dsp:txBody>
      <dsp:txXfrm>
        <a:off x="6627445" y="3576394"/>
        <a:ext cx="1656816" cy="23937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CB351-9D13-4DCF-8603-030D2250EA5A}" type="datetimeFigureOut">
              <a:rPr lang="en-GB" smtClean="0"/>
              <a:t>02/03/2015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3E9C4-2EAA-462B-9C9D-8D696AA66A32}" type="slidenum">
              <a:rPr lang="en-GB" smtClean="0"/>
              <a:t>‹#›</a:t>
            </a:fld>
            <a:endParaRPr lang="en-GB" dirty="0"/>
          </a:p>
        </p:txBody>
      </p:sp>
    </p:spTree>
    <p:extLst>
      <p:ext uri="{BB962C8B-B14F-4D97-AF65-F5344CB8AC3E}">
        <p14:creationId xmlns:p14="http://schemas.microsoft.com/office/powerpoint/2010/main" val="195985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ways</a:t>
            </a:r>
            <a:r>
              <a:rPr lang="en-GB" baseline="0" dirty="0" smtClean="0"/>
              <a:t> of delivering services to customers required a different approach</a:t>
            </a:r>
          </a:p>
          <a:p>
            <a:r>
              <a:rPr lang="en-GB" baseline="0" dirty="0" smtClean="0"/>
              <a:t>Wanted a mobile solution but did not have the appetite for massive infrastructure investment. But our housing management system did not offer the solutions we were looking for.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1</a:t>
            </a:fld>
            <a:endParaRPr lang="en-GB" dirty="0"/>
          </a:p>
        </p:txBody>
      </p:sp>
    </p:spTree>
    <p:extLst>
      <p:ext uri="{BB962C8B-B14F-4D97-AF65-F5344CB8AC3E}">
        <p14:creationId xmlns:p14="http://schemas.microsoft.com/office/powerpoint/2010/main" val="106585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10</a:t>
            </a:fld>
            <a:endParaRPr lang="en-GB" dirty="0"/>
          </a:p>
        </p:txBody>
      </p:sp>
    </p:spTree>
    <p:extLst>
      <p:ext uri="{BB962C8B-B14F-4D97-AF65-F5344CB8AC3E}">
        <p14:creationId xmlns:p14="http://schemas.microsoft.com/office/powerpoint/2010/main" val="323916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starting point!</a:t>
            </a:r>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2</a:t>
            </a:fld>
            <a:endParaRPr lang="en-GB" dirty="0"/>
          </a:p>
        </p:txBody>
      </p:sp>
    </p:spTree>
    <p:extLst>
      <p:ext uri="{BB962C8B-B14F-4D97-AF65-F5344CB8AC3E}">
        <p14:creationId xmlns:p14="http://schemas.microsoft.com/office/powerpoint/2010/main" val="30322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At each level we can develop a process flow map that shows the logical relationship between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Undertook this process for all parts of our case management design process, less so with Panconnect as this about the ‘form’ and information</a:t>
            </a:r>
            <a:r>
              <a:rPr lang="en-GB" sz="1200" baseline="0" dirty="0" smtClean="0"/>
              <a:t> we are able to share with customers out on site. </a:t>
            </a:r>
            <a:endParaRPr lang="en-GB" dirty="0" smtClean="0"/>
          </a:p>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3</a:t>
            </a:fld>
            <a:endParaRPr lang="en-GB" dirty="0"/>
          </a:p>
        </p:txBody>
      </p:sp>
    </p:spTree>
    <p:extLst>
      <p:ext uri="{BB962C8B-B14F-4D97-AF65-F5344CB8AC3E}">
        <p14:creationId xmlns:p14="http://schemas.microsoft.com/office/powerpoint/2010/main" val="275696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Took a measured approach and risk with small but developing organisations to specify best in class solutions to our technology and business requirements.</a:t>
            </a:r>
            <a:r>
              <a:rPr lang="en-GB" baseline="0" dirty="0" smtClean="0"/>
              <a:t> F</a:t>
            </a:r>
            <a:r>
              <a:rPr lang="en-GB" dirty="0" smtClean="0"/>
              <a:t>irst project was about getting staff out and about on our estates, creating better visibility and local service delivery – Panconnect</a:t>
            </a:r>
          </a:p>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4</a:t>
            </a:fld>
            <a:endParaRPr lang="en-GB" dirty="0"/>
          </a:p>
        </p:txBody>
      </p:sp>
    </p:spTree>
    <p:extLst>
      <p:ext uri="{BB962C8B-B14F-4D97-AF65-F5344CB8AC3E}">
        <p14:creationId xmlns:p14="http://schemas.microsoft.com/office/powerpoint/2010/main" val="125356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 time data from Academy</a:t>
            </a:r>
            <a:r>
              <a:rPr lang="en-GB" baseline="0" dirty="0" smtClean="0"/>
              <a:t> (and other systems going forward</a:t>
            </a:r>
          </a:p>
          <a:p>
            <a:r>
              <a:rPr lang="en-GB" baseline="0" dirty="0" smtClean="0"/>
              <a:t>Write back and integration to Academy (and locality going forward)</a:t>
            </a:r>
          </a:p>
          <a:p>
            <a:r>
              <a:rPr lang="en-GB" baseline="0" dirty="0" smtClean="0"/>
              <a:t>Off line use of all forms</a:t>
            </a:r>
          </a:p>
          <a:p>
            <a:r>
              <a:rPr lang="en-GB" baseline="0" dirty="0" smtClean="0"/>
              <a:t>Tasks and workflow pushed through from academy  - locality going forward for business support</a:t>
            </a:r>
          </a:p>
          <a:p>
            <a:r>
              <a:rPr lang="en-GB" baseline="0" dirty="0" smtClean="0"/>
              <a:t>Workflow and task management within </a:t>
            </a:r>
            <a:r>
              <a:rPr lang="en-GB" baseline="0" dirty="0" err="1" smtClean="0"/>
              <a:t>panconnect</a:t>
            </a:r>
            <a:r>
              <a:rPr lang="en-GB" baseline="0" dirty="0" smtClean="0"/>
              <a:t> forms</a:t>
            </a:r>
          </a:p>
          <a:p>
            <a:r>
              <a:rPr lang="en-GB" baseline="0" dirty="0" smtClean="0"/>
              <a:t>Sync to academy when in signal, but completed forms stay in the cloud – last completed forms can be drawn back down.</a:t>
            </a:r>
          </a:p>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5</a:t>
            </a:fld>
            <a:endParaRPr lang="en-GB" dirty="0"/>
          </a:p>
        </p:txBody>
      </p:sp>
    </p:spTree>
    <p:extLst>
      <p:ext uri="{BB962C8B-B14F-4D97-AF65-F5344CB8AC3E}">
        <p14:creationId xmlns:p14="http://schemas.microsoft.com/office/powerpoint/2010/main" val="109871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This is our developing approach to case management – Working with locality to develop a new approach to managing cases.</a:t>
            </a:r>
          </a:p>
          <a:p>
            <a:pPr marL="171450" indent="-171450">
              <a:buFont typeface="Arial" pitchFamily="34" charset="0"/>
              <a:buChar char="•"/>
            </a:pPr>
            <a:r>
              <a:rPr lang="en-GB" dirty="0" smtClean="0"/>
              <a:t>In</a:t>
            </a:r>
            <a:r>
              <a:rPr lang="en-GB" baseline="0" dirty="0" smtClean="0"/>
              <a:t> developing our approach to ASB case management, we can see how this approach might help in the development of workflow and case management systems in other areas such as lettings and business support. </a:t>
            </a:r>
            <a:endParaRPr lang="en-GB" baseline="0" dirty="0" smtClean="0"/>
          </a:p>
          <a:p>
            <a:pPr marL="171450" indent="-171450">
              <a:buFont typeface="Arial" pitchFamily="34" charset="0"/>
              <a:buChar char="•"/>
            </a:pPr>
            <a:r>
              <a:rPr lang="en-GB" baseline="0" dirty="0" smtClean="0"/>
              <a:t>Enable us to track housing management services that we don’t currently track </a:t>
            </a:r>
          </a:p>
          <a:p>
            <a:pPr marL="171450" indent="-171450">
              <a:buFont typeface="Arial" pitchFamily="34" charset="0"/>
              <a:buChar char="•"/>
            </a:pPr>
            <a:r>
              <a:rPr lang="en-GB" baseline="0" dirty="0" smtClean="0"/>
              <a:t>See performance of tasks -  live time resource mgt. </a:t>
            </a:r>
          </a:p>
          <a:p>
            <a:pPr marL="171450" indent="-171450">
              <a:buFont typeface="Arial" pitchFamily="34" charset="0"/>
              <a:buChar char="•"/>
            </a:pPr>
            <a:r>
              <a:rPr lang="en-GB" baseline="0" dirty="0" smtClean="0"/>
              <a:t>On task</a:t>
            </a:r>
            <a:r>
              <a:rPr lang="en-GB" dirty="0" smtClean="0"/>
              <a:t> </a:t>
            </a:r>
            <a:r>
              <a:rPr lang="en-GB" dirty="0" smtClean="0"/>
              <a:t>management details page</a:t>
            </a:r>
            <a:r>
              <a:rPr lang="en-GB" baseline="0" dirty="0" smtClean="0"/>
              <a:t> officers are able to </a:t>
            </a:r>
            <a:r>
              <a:rPr lang="en-GB" dirty="0" smtClean="0"/>
              <a:t>work collaboratively</a:t>
            </a:r>
            <a:r>
              <a:rPr lang="en-GB" baseline="0" dirty="0" smtClean="0"/>
              <a:t> </a:t>
            </a:r>
            <a:r>
              <a:rPr lang="en-GB" dirty="0" smtClean="0"/>
              <a:t>bringing in colleagues on the fly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Part of our approach to tailoring services, Locality enables us to offer video conferencing</a:t>
            </a:r>
            <a:r>
              <a:rPr lang="en-GB" baseline="0" dirty="0" smtClean="0"/>
              <a:t> and different ways to interface with staff and collect evidence.</a:t>
            </a:r>
            <a:endParaRPr lang="en-GB" dirty="0" smtClean="0"/>
          </a:p>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6</a:t>
            </a:fld>
            <a:endParaRPr lang="en-GB" dirty="0"/>
          </a:p>
        </p:txBody>
      </p:sp>
    </p:spTree>
    <p:extLst>
      <p:ext uri="{BB962C8B-B14F-4D97-AF65-F5344CB8AC3E}">
        <p14:creationId xmlns:p14="http://schemas.microsoft.com/office/powerpoint/2010/main" val="346338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7</a:t>
            </a:fld>
            <a:endParaRPr lang="en-GB" dirty="0"/>
          </a:p>
        </p:txBody>
      </p:sp>
    </p:spTree>
    <p:extLst>
      <p:ext uri="{BB962C8B-B14F-4D97-AF65-F5344CB8AC3E}">
        <p14:creationId xmlns:p14="http://schemas.microsoft.com/office/powerpoint/2010/main" val="40331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Are</a:t>
            </a:r>
            <a:r>
              <a:rPr lang="en-US" baseline="0" dirty="0" smtClean="0"/>
              <a:t> there four stages to the cycle??? Feels like there are three: Forecasting, Implementation, Review???</a:t>
            </a:r>
            <a:endParaRPr lang="en-US" dirty="0" smtClean="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8745" indent="-287979" eaLnBrk="0" hangingPunct="0">
              <a:defRPr sz="2400">
                <a:solidFill>
                  <a:schemeClr val="tx1"/>
                </a:solidFill>
                <a:latin typeface="Arial" charset="0"/>
                <a:ea typeface="ＭＳ Ｐゴシック" pitchFamily="34" charset="-128"/>
              </a:defRPr>
            </a:lvl2pPr>
            <a:lvl3pPr marL="1151915" indent="-230383" eaLnBrk="0" hangingPunct="0">
              <a:defRPr sz="2400">
                <a:solidFill>
                  <a:schemeClr val="tx1"/>
                </a:solidFill>
                <a:latin typeface="Arial" charset="0"/>
                <a:ea typeface="ＭＳ Ｐゴシック" pitchFamily="34" charset="-128"/>
              </a:defRPr>
            </a:lvl3pPr>
            <a:lvl4pPr marL="1612682" indent="-230383" eaLnBrk="0" hangingPunct="0">
              <a:defRPr sz="2400">
                <a:solidFill>
                  <a:schemeClr val="tx1"/>
                </a:solidFill>
                <a:latin typeface="Arial" charset="0"/>
                <a:ea typeface="ＭＳ Ｐゴシック" pitchFamily="34" charset="-128"/>
              </a:defRPr>
            </a:lvl4pPr>
            <a:lvl5pPr marL="2073448" indent="-230383" eaLnBrk="0" hangingPunct="0">
              <a:defRPr sz="2400">
                <a:solidFill>
                  <a:schemeClr val="tx1"/>
                </a:solidFill>
                <a:latin typeface="Arial" charset="0"/>
                <a:ea typeface="ＭＳ Ｐゴシック" pitchFamily="34" charset="-128"/>
              </a:defRPr>
            </a:lvl5pPr>
            <a:lvl6pPr marL="2534214" indent="-230383" eaLnBrk="0" fontAlgn="base" hangingPunct="0">
              <a:spcBef>
                <a:spcPct val="0"/>
              </a:spcBef>
              <a:spcAft>
                <a:spcPct val="0"/>
              </a:spcAft>
              <a:defRPr sz="2400">
                <a:solidFill>
                  <a:schemeClr val="tx1"/>
                </a:solidFill>
                <a:latin typeface="Arial" charset="0"/>
                <a:ea typeface="ＭＳ Ｐゴシック" pitchFamily="34" charset="-128"/>
              </a:defRPr>
            </a:lvl6pPr>
            <a:lvl7pPr marL="2994980" indent="-230383" eaLnBrk="0" fontAlgn="base" hangingPunct="0">
              <a:spcBef>
                <a:spcPct val="0"/>
              </a:spcBef>
              <a:spcAft>
                <a:spcPct val="0"/>
              </a:spcAft>
              <a:defRPr sz="2400">
                <a:solidFill>
                  <a:schemeClr val="tx1"/>
                </a:solidFill>
                <a:latin typeface="Arial" charset="0"/>
                <a:ea typeface="ＭＳ Ｐゴシック" pitchFamily="34" charset="-128"/>
              </a:defRPr>
            </a:lvl7pPr>
            <a:lvl8pPr marL="3455746" indent="-230383" eaLnBrk="0" fontAlgn="base" hangingPunct="0">
              <a:spcBef>
                <a:spcPct val="0"/>
              </a:spcBef>
              <a:spcAft>
                <a:spcPct val="0"/>
              </a:spcAft>
              <a:defRPr sz="2400">
                <a:solidFill>
                  <a:schemeClr val="tx1"/>
                </a:solidFill>
                <a:latin typeface="Arial" charset="0"/>
                <a:ea typeface="ＭＳ Ｐゴシック" pitchFamily="34" charset="-128"/>
              </a:defRPr>
            </a:lvl8pPr>
            <a:lvl9pPr marL="3916512" indent="-230383"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BB20A91-A61B-4871-80D6-97E43D49BB26}"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83E9C4-2EAA-462B-9C9D-8D696AA66A32}" type="slidenum">
              <a:rPr lang="en-GB" smtClean="0"/>
              <a:t>9</a:t>
            </a:fld>
            <a:endParaRPr lang="en-GB" dirty="0"/>
          </a:p>
        </p:txBody>
      </p:sp>
    </p:spTree>
    <p:extLst>
      <p:ext uri="{BB962C8B-B14F-4D97-AF65-F5344CB8AC3E}">
        <p14:creationId xmlns:p14="http://schemas.microsoft.com/office/powerpoint/2010/main" val="337061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109369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370530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32198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137669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161373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93636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2313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136515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257641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103271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39CD1-4EAF-418F-9FC1-96A85A83494E}" type="datetimeFigureOut">
              <a:rPr lang="en-GB" smtClean="0"/>
              <a:t>02/03/2015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229E4D-A85C-44B5-B780-3979461D41EA}" type="slidenum">
              <a:rPr lang="en-GB" smtClean="0"/>
              <a:t>‹#›</a:t>
            </a:fld>
            <a:endParaRPr lang="en-GB" dirty="0"/>
          </a:p>
        </p:txBody>
      </p:sp>
    </p:spTree>
    <p:extLst>
      <p:ext uri="{BB962C8B-B14F-4D97-AF65-F5344CB8AC3E}">
        <p14:creationId xmlns:p14="http://schemas.microsoft.com/office/powerpoint/2010/main" val="380040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39CD1-4EAF-418F-9FC1-96A85A83494E}" type="datetimeFigureOut">
              <a:rPr lang="en-GB" smtClean="0"/>
              <a:t>02/03/2015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29E4D-A85C-44B5-B780-3979461D41EA}" type="slidenum">
              <a:rPr lang="en-GB" smtClean="0"/>
              <a:t>‹#›</a:t>
            </a:fld>
            <a:endParaRPr lang="en-GB" dirty="0"/>
          </a:p>
        </p:txBody>
      </p:sp>
    </p:spTree>
    <p:extLst>
      <p:ext uri="{BB962C8B-B14F-4D97-AF65-F5344CB8AC3E}">
        <p14:creationId xmlns:p14="http://schemas.microsoft.com/office/powerpoint/2010/main" val="298940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wmf"/><Relationship Id="rId3" Type="http://schemas.openxmlformats.org/officeDocument/2006/relationships/tags" Target="../tags/tag4.xml"/><Relationship Id="rId7" Type="http://schemas.openxmlformats.org/officeDocument/2006/relationships/image" Target="../media/image5.wmf"/><Relationship Id="rId12" Type="http://schemas.openxmlformats.org/officeDocument/2006/relationships/image" Target="../media/image6.wmf"/><Relationship Id="rId2" Type="http://schemas.openxmlformats.org/officeDocument/2006/relationships/tags" Target="../tags/tag3.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3.wmf"/><Relationship Id="rId5" Type="http://schemas.openxmlformats.org/officeDocument/2006/relationships/notesSlide" Target="../notesSlides/notesSlide3.xml"/><Relationship Id="rId15" Type="http://schemas.openxmlformats.org/officeDocument/2006/relationships/image" Target="../media/image9.png"/><Relationship Id="rId10" Type="http://schemas.openxmlformats.org/officeDocument/2006/relationships/oleObject" Target="../embeddings/oleObject2.bin"/><Relationship Id="rId4" Type="http://schemas.openxmlformats.org/officeDocument/2006/relationships/slideLayout" Target="../slideLayouts/slideLayout2.xml"/><Relationship Id="rId9" Type="http://schemas.openxmlformats.org/officeDocument/2006/relationships/image" Target="../media/image2.wmf"/><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google.co.uk/url?sa=i&amp;rct=j&amp;q=&amp;esrc=s&amp;frm=1&amp;source=images&amp;cd=&amp;cad=rja&amp;uact=8&amp;ved=0CAcQjRw&amp;url=https://forums.ebuyer.com/showthread.php/79931-Why-Yodel&amp;ei=gG3wVPy8BMPyUvmzgogH&amp;bvm=bv.87269000,d.d2s&amp;psig=AFQjCNHWzL90Mo9eIoD1s9u20x2oZJj4TA&amp;ust=142512766300990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xml"/><Relationship Id="rId7" Type="http://schemas.openxmlformats.org/officeDocument/2006/relationships/image" Target="../media/image16.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package" Target="../embeddings/Microsoft_Excel_Worksheet1.xlsx"/><Relationship Id="rId5" Type="http://schemas.openxmlformats.org/officeDocument/2006/relationships/image" Target="../media/image17.emf"/><Relationship Id="rId4" Type="http://schemas.openxmlformats.org/officeDocument/2006/relationships/notesSlide" Target="../notesSlides/notesSlide8.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591512" y="3248771"/>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Improving on site visibility</a:t>
            </a:r>
            <a:endParaRPr lang="en-GB" dirty="0"/>
          </a:p>
        </p:txBody>
      </p:sp>
      <p:sp>
        <p:nvSpPr>
          <p:cNvPr id="3" name="Hexagon 2"/>
          <p:cNvSpPr/>
          <p:nvPr/>
        </p:nvSpPr>
        <p:spPr>
          <a:xfrm>
            <a:off x="2103680" y="4147905"/>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Tailored services</a:t>
            </a:r>
            <a:endParaRPr lang="en-GB" dirty="0"/>
          </a:p>
        </p:txBody>
      </p:sp>
      <p:sp>
        <p:nvSpPr>
          <p:cNvPr id="4" name="Hexagon 3"/>
          <p:cNvSpPr/>
          <p:nvPr/>
        </p:nvSpPr>
        <p:spPr>
          <a:xfrm>
            <a:off x="2103680" y="2370719"/>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smtClean="0"/>
              <a:t>Improving customer relationships</a:t>
            </a:r>
            <a:endParaRPr lang="en-GB" sz="1600" dirty="0"/>
          </a:p>
        </p:txBody>
      </p:sp>
      <p:sp>
        <p:nvSpPr>
          <p:cNvPr id="5" name="Hexagon 4"/>
          <p:cNvSpPr/>
          <p:nvPr/>
        </p:nvSpPr>
        <p:spPr>
          <a:xfrm>
            <a:off x="3615848" y="5012001"/>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500" dirty="0" smtClean="0"/>
              <a:t>Case Management</a:t>
            </a:r>
            <a:endParaRPr lang="en-GB" sz="1500" dirty="0"/>
          </a:p>
        </p:txBody>
      </p:sp>
      <p:sp>
        <p:nvSpPr>
          <p:cNvPr id="11" name="Hexagon 10"/>
          <p:cNvSpPr/>
          <p:nvPr/>
        </p:nvSpPr>
        <p:spPr>
          <a:xfrm>
            <a:off x="3615848" y="1460679"/>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500" dirty="0" smtClean="0"/>
              <a:t>Resource Management</a:t>
            </a:r>
            <a:endParaRPr lang="en-GB" sz="1500" dirty="0"/>
          </a:p>
        </p:txBody>
      </p:sp>
      <p:sp>
        <p:nvSpPr>
          <p:cNvPr id="12" name="Hexagon 11"/>
          <p:cNvSpPr/>
          <p:nvPr/>
        </p:nvSpPr>
        <p:spPr>
          <a:xfrm>
            <a:off x="5128016" y="4116661"/>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Workflow</a:t>
            </a:r>
            <a:endParaRPr lang="en-GB" dirty="0"/>
          </a:p>
        </p:txBody>
      </p:sp>
      <p:sp>
        <p:nvSpPr>
          <p:cNvPr id="13" name="Hexagon 12"/>
          <p:cNvSpPr/>
          <p:nvPr/>
        </p:nvSpPr>
        <p:spPr>
          <a:xfrm>
            <a:off x="3595800" y="3243293"/>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Integration</a:t>
            </a:r>
            <a:endParaRPr lang="en-GB" dirty="0"/>
          </a:p>
        </p:txBody>
      </p:sp>
      <p:sp>
        <p:nvSpPr>
          <p:cNvPr id="14" name="Hexagon 13"/>
          <p:cNvSpPr/>
          <p:nvPr/>
        </p:nvSpPr>
        <p:spPr>
          <a:xfrm>
            <a:off x="6588224" y="3234815"/>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GB" sz="1600" dirty="0" smtClean="0"/>
              <a:t>Proof </a:t>
            </a:r>
            <a:r>
              <a:rPr lang="en-GB" sz="1600" dirty="0"/>
              <a:t>of Concept Technology</a:t>
            </a:r>
          </a:p>
        </p:txBody>
      </p:sp>
      <p:sp>
        <p:nvSpPr>
          <p:cNvPr id="15" name="Hexagon 14"/>
          <p:cNvSpPr/>
          <p:nvPr/>
        </p:nvSpPr>
        <p:spPr>
          <a:xfrm>
            <a:off x="5128016" y="2355486"/>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Self Service</a:t>
            </a:r>
            <a:endParaRPr lang="en-GB" dirty="0"/>
          </a:p>
        </p:txBody>
      </p:sp>
      <p:sp>
        <p:nvSpPr>
          <p:cNvPr id="16" name="Title 1"/>
          <p:cNvSpPr txBox="1">
            <a:spLocks/>
          </p:cNvSpPr>
          <p:nvPr/>
        </p:nvSpPr>
        <p:spPr>
          <a:xfrm>
            <a:off x="804671" y="260648"/>
            <a:ext cx="777240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Its more than Mobile Working</a:t>
            </a:r>
            <a:endParaRPr lang="en-GB" dirty="0"/>
          </a:p>
        </p:txBody>
      </p:sp>
    </p:spTree>
    <p:custDataLst>
      <p:tags r:id="rId1"/>
    </p:custDataLst>
    <p:extLst>
      <p:ext uri="{BB962C8B-B14F-4D97-AF65-F5344CB8AC3E}">
        <p14:creationId xmlns:p14="http://schemas.microsoft.com/office/powerpoint/2010/main" val="1551543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99487090"/>
              </p:ext>
            </p:extLst>
          </p:nvPr>
        </p:nvGraphicFramePr>
        <p:xfrm>
          <a:off x="179512" y="188640"/>
          <a:ext cx="8964488" cy="680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p:cNvSpPr txBox="1"/>
          <p:nvPr/>
        </p:nvSpPr>
        <p:spPr>
          <a:xfrm>
            <a:off x="251520" y="188640"/>
            <a:ext cx="2880320" cy="400110"/>
          </a:xfrm>
          <a:prstGeom prst="rect">
            <a:avLst/>
          </a:prstGeom>
          <a:noFill/>
        </p:spPr>
        <p:txBody>
          <a:bodyPr wrap="square" rtlCol="0">
            <a:spAutoFit/>
          </a:bodyPr>
          <a:lstStyle/>
          <a:p>
            <a:r>
              <a:rPr lang="en-GB" sz="2000" dirty="0" smtClean="0"/>
              <a:t>Future Direction</a:t>
            </a:r>
            <a:endParaRPr lang="en-GB" sz="2000" dirty="0"/>
          </a:p>
        </p:txBody>
      </p:sp>
    </p:spTree>
    <p:custDataLst>
      <p:tags r:id="rId1"/>
    </p:custDataLst>
    <p:extLst>
      <p:ext uri="{BB962C8B-B14F-4D97-AF65-F5344CB8AC3E}">
        <p14:creationId xmlns:p14="http://schemas.microsoft.com/office/powerpoint/2010/main" val="114068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exagon 121"/>
          <p:cNvSpPr/>
          <p:nvPr/>
        </p:nvSpPr>
        <p:spPr>
          <a:xfrm>
            <a:off x="7596336" y="16825"/>
            <a:ext cx="1584176" cy="1285280"/>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Workflow</a:t>
            </a:r>
            <a:endParaRPr lang="en-GB" dirty="0"/>
          </a:p>
        </p:txBody>
      </p:sp>
      <p:sp>
        <p:nvSpPr>
          <p:cNvPr id="17" name="Oval 3"/>
          <p:cNvSpPr>
            <a:spLocks noChangeArrowheads="1"/>
          </p:cNvSpPr>
          <p:nvPr/>
        </p:nvSpPr>
        <p:spPr bwMode="auto">
          <a:xfrm>
            <a:off x="1563980" y="1151291"/>
            <a:ext cx="4418013" cy="8890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chemeClr val="tx1"/>
              </a:solidFill>
            </a:endParaRPr>
          </a:p>
        </p:txBody>
      </p:sp>
      <p:sp>
        <p:nvSpPr>
          <p:cNvPr id="18" name="Arc 4"/>
          <p:cNvSpPr>
            <a:spLocks/>
          </p:cNvSpPr>
          <p:nvPr/>
        </p:nvSpPr>
        <p:spPr bwMode="auto">
          <a:xfrm>
            <a:off x="2116430" y="1905354"/>
            <a:ext cx="44450" cy="771525"/>
          </a:xfrm>
          <a:custGeom>
            <a:avLst/>
            <a:gdLst>
              <a:gd name="G0" fmla="+- 732 0 0"/>
              <a:gd name="G1" fmla="+- 21600 0 0"/>
              <a:gd name="G2" fmla="+- 21600 0 0"/>
              <a:gd name="T0" fmla="*/ 0 w 22332"/>
              <a:gd name="T1" fmla="*/ 12 h 21600"/>
              <a:gd name="T2" fmla="*/ 22332 w 22332"/>
              <a:gd name="T3" fmla="*/ 21600 h 21600"/>
              <a:gd name="T4" fmla="*/ 732 w 22332"/>
              <a:gd name="T5" fmla="*/ 21600 h 21600"/>
            </a:gdLst>
            <a:ahLst/>
            <a:cxnLst>
              <a:cxn ang="0">
                <a:pos x="T0" y="T1"/>
              </a:cxn>
              <a:cxn ang="0">
                <a:pos x="T2" y="T3"/>
              </a:cxn>
              <a:cxn ang="0">
                <a:pos x="T4" y="T5"/>
              </a:cxn>
            </a:cxnLst>
            <a:rect l="0" t="0" r="r" b="b"/>
            <a:pathLst>
              <a:path w="22332" h="21600" fill="none" extrusionOk="0">
                <a:moveTo>
                  <a:pt x="0" y="12"/>
                </a:moveTo>
                <a:cubicBezTo>
                  <a:pt x="243" y="4"/>
                  <a:pt x="487" y="-1"/>
                  <a:pt x="732" y="0"/>
                </a:cubicBezTo>
                <a:cubicBezTo>
                  <a:pt x="12661" y="0"/>
                  <a:pt x="22332" y="9670"/>
                  <a:pt x="22332" y="21600"/>
                </a:cubicBezTo>
              </a:path>
              <a:path w="22332" h="21600" stroke="0" extrusionOk="0">
                <a:moveTo>
                  <a:pt x="0" y="12"/>
                </a:moveTo>
                <a:cubicBezTo>
                  <a:pt x="243" y="4"/>
                  <a:pt x="487" y="-1"/>
                  <a:pt x="732" y="0"/>
                </a:cubicBezTo>
                <a:cubicBezTo>
                  <a:pt x="12661" y="0"/>
                  <a:pt x="22332" y="9670"/>
                  <a:pt x="22332" y="21600"/>
                </a:cubicBezTo>
                <a:lnTo>
                  <a:pt x="732"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Arc 5"/>
          <p:cNvSpPr>
            <a:spLocks/>
          </p:cNvSpPr>
          <p:nvPr/>
        </p:nvSpPr>
        <p:spPr bwMode="auto">
          <a:xfrm>
            <a:off x="2149768" y="1976791"/>
            <a:ext cx="311150" cy="763588"/>
          </a:xfrm>
          <a:custGeom>
            <a:avLst/>
            <a:gdLst>
              <a:gd name="G0" fmla="+- 21600 0 0"/>
              <a:gd name="G1" fmla="+- 21600 0 0"/>
              <a:gd name="G2" fmla="+- 21600 0 0"/>
              <a:gd name="T0" fmla="*/ 0 w 21600"/>
              <a:gd name="T1" fmla="*/ 2156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60"/>
                </a:moveTo>
                <a:cubicBezTo>
                  <a:pt x="22" y="9685"/>
                  <a:pt x="9625" y="55"/>
                  <a:pt x="21500" y="0"/>
                </a:cubicBezTo>
              </a:path>
              <a:path w="21600" h="21600" stroke="0" extrusionOk="0">
                <a:moveTo>
                  <a:pt x="0" y="21560"/>
                </a:moveTo>
                <a:cubicBezTo>
                  <a:pt x="22" y="9685"/>
                  <a:pt x="9625" y="55"/>
                  <a:pt x="21500" y="0"/>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Arc 6"/>
          <p:cNvSpPr>
            <a:spLocks/>
          </p:cNvSpPr>
          <p:nvPr/>
        </p:nvSpPr>
        <p:spPr bwMode="auto">
          <a:xfrm>
            <a:off x="3111793" y="2038704"/>
            <a:ext cx="149225" cy="776287"/>
          </a:xfrm>
          <a:custGeom>
            <a:avLst/>
            <a:gdLst>
              <a:gd name="G0" fmla="+- 0 0 0"/>
              <a:gd name="G1" fmla="+- 21600 0 0"/>
              <a:gd name="G2" fmla="+- 21600 0 0"/>
              <a:gd name="T0" fmla="*/ 0 w 21600"/>
              <a:gd name="T1" fmla="*/ 0 h 21600"/>
              <a:gd name="T2" fmla="*/ 21600 w 21600"/>
              <a:gd name="T3" fmla="*/ 2156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13" y="0"/>
                  <a:pt x="21577" y="9646"/>
                  <a:pt x="21599" y="21560"/>
                </a:cubicBezTo>
              </a:path>
              <a:path w="21600" h="21600" stroke="0" extrusionOk="0">
                <a:moveTo>
                  <a:pt x="-1" y="0"/>
                </a:moveTo>
                <a:cubicBezTo>
                  <a:pt x="11913" y="0"/>
                  <a:pt x="21577" y="9646"/>
                  <a:pt x="21599" y="21560"/>
                </a:cubicBezTo>
                <a:lnTo>
                  <a:pt x="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Arc 7"/>
          <p:cNvSpPr>
            <a:spLocks/>
          </p:cNvSpPr>
          <p:nvPr/>
        </p:nvSpPr>
        <p:spPr bwMode="auto">
          <a:xfrm>
            <a:off x="3256255" y="2054579"/>
            <a:ext cx="195263" cy="788987"/>
          </a:xfrm>
          <a:custGeom>
            <a:avLst/>
            <a:gdLst>
              <a:gd name="G0" fmla="+- 21600 0 0"/>
              <a:gd name="G1" fmla="+- 21599 0 0"/>
              <a:gd name="G2" fmla="+- 21600 0 0"/>
              <a:gd name="T0" fmla="*/ 0 w 21600"/>
              <a:gd name="T1" fmla="*/ 21560 h 21599"/>
              <a:gd name="T2" fmla="*/ 21441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60"/>
                </a:moveTo>
                <a:cubicBezTo>
                  <a:pt x="21" y="9707"/>
                  <a:pt x="9589" y="86"/>
                  <a:pt x="21440" y="-1"/>
                </a:cubicBezTo>
              </a:path>
              <a:path w="21600" h="21599" stroke="0" extrusionOk="0">
                <a:moveTo>
                  <a:pt x="0" y="21560"/>
                </a:moveTo>
                <a:cubicBezTo>
                  <a:pt x="21" y="9707"/>
                  <a:pt x="9589" y="86"/>
                  <a:pt x="21440" y="-1"/>
                </a:cubicBezTo>
                <a:lnTo>
                  <a:pt x="21600" y="21599"/>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Arc 8"/>
          <p:cNvSpPr>
            <a:spLocks/>
          </p:cNvSpPr>
          <p:nvPr/>
        </p:nvSpPr>
        <p:spPr bwMode="auto">
          <a:xfrm>
            <a:off x="4416718" y="2038704"/>
            <a:ext cx="227012" cy="7524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Arc 9"/>
          <p:cNvSpPr>
            <a:spLocks/>
          </p:cNvSpPr>
          <p:nvPr/>
        </p:nvSpPr>
        <p:spPr bwMode="auto">
          <a:xfrm>
            <a:off x="4637380" y="2006954"/>
            <a:ext cx="128588" cy="819150"/>
          </a:xfrm>
          <a:custGeom>
            <a:avLst/>
            <a:gdLst>
              <a:gd name="G0" fmla="+- 21600 0 0"/>
              <a:gd name="G1" fmla="+- 21599 0 0"/>
              <a:gd name="G2" fmla="+- 21600 0 0"/>
              <a:gd name="T0" fmla="*/ 0 w 21600"/>
              <a:gd name="T1" fmla="*/ 21562 h 21599"/>
              <a:gd name="T2" fmla="*/ 21359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62"/>
                </a:moveTo>
                <a:cubicBezTo>
                  <a:pt x="20" y="9741"/>
                  <a:pt x="9538" y="132"/>
                  <a:pt x="21359" y="0"/>
                </a:cubicBezTo>
              </a:path>
              <a:path w="21600" h="21599" stroke="0" extrusionOk="0">
                <a:moveTo>
                  <a:pt x="0" y="21562"/>
                </a:moveTo>
                <a:cubicBezTo>
                  <a:pt x="20" y="9741"/>
                  <a:pt x="9538" y="132"/>
                  <a:pt x="21359" y="0"/>
                </a:cubicBezTo>
                <a:lnTo>
                  <a:pt x="21600" y="21599"/>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Arc 10"/>
          <p:cNvSpPr>
            <a:spLocks/>
          </p:cNvSpPr>
          <p:nvPr/>
        </p:nvSpPr>
        <p:spPr bwMode="auto">
          <a:xfrm>
            <a:off x="5434305" y="1905354"/>
            <a:ext cx="368300" cy="877887"/>
          </a:xfrm>
          <a:custGeom>
            <a:avLst/>
            <a:gdLst>
              <a:gd name="G0" fmla="+- 85 0 0"/>
              <a:gd name="G1" fmla="+- 21600 0 0"/>
              <a:gd name="G2" fmla="+- 21600 0 0"/>
              <a:gd name="T0" fmla="*/ 0 w 21685"/>
              <a:gd name="T1" fmla="*/ 0 h 21600"/>
              <a:gd name="T2" fmla="*/ 21685 w 21685"/>
              <a:gd name="T3" fmla="*/ 21565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00" y="0"/>
                  <a:pt x="21665" y="9649"/>
                  <a:pt x="21684" y="21565"/>
                </a:cubicBezTo>
              </a:path>
              <a:path w="21685" h="21600" stroke="0" extrusionOk="0">
                <a:moveTo>
                  <a:pt x="0" y="0"/>
                </a:moveTo>
                <a:cubicBezTo>
                  <a:pt x="28" y="0"/>
                  <a:pt x="56" y="-1"/>
                  <a:pt x="85" y="0"/>
                </a:cubicBezTo>
                <a:cubicBezTo>
                  <a:pt x="12000" y="0"/>
                  <a:pt x="21665" y="9649"/>
                  <a:pt x="21684" y="21565"/>
                </a:cubicBezTo>
                <a:lnTo>
                  <a:pt x="85"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5" name="Arc 11"/>
          <p:cNvSpPr>
            <a:spLocks/>
          </p:cNvSpPr>
          <p:nvPr/>
        </p:nvSpPr>
        <p:spPr bwMode="auto">
          <a:xfrm>
            <a:off x="5807368" y="1745016"/>
            <a:ext cx="25400" cy="1031875"/>
          </a:xfrm>
          <a:custGeom>
            <a:avLst/>
            <a:gdLst>
              <a:gd name="G0" fmla="+- 21600 0 0"/>
              <a:gd name="G1" fmla="+- 21567 0 0"/>
              <a:gd name="G2" fmla="+- 21600 0 0"/>
              <a:gd name="T0" fmla="*/ 0 w 21600"/>
              <a:gd name="T1" fmla="*/ 21567 h 21567"/>
              <a:gd name="T2" fmla="*/ 20402 w 21600"/>
              <a:gd name="T3" fmla="*/ 0 h 21567"/>
              <a:gd name="T4" fmla="*/ 21600 w 21600"/>
              <a:gd name="T5" fmla="*/ 21567 h 21567"/>
            </a:gdLst>
            <a:ahLst/>
            <a:cxnLst>
              <a:cxn ang="0">
                <a:pos x="T0" y="T1"/>
              </a:cxn>
              <a:cxn ang="0">
                <a:pos x="T2" y="T3"/>
              </a:cxn>
              <a:cxn ang="0">
                <a:pos x="T4" y="T5"/>
              </a:cxn>
            </a:cxnLst>
            <a:rect l="0" t="0" r="r" b="b"/>
            <a:pathLst>
              <a:path w="21600" h="21567" fill="none" extrusionOk="0">
                <a:moveTo>
                  <a:pt x="0" y="21567"/>
                </a:moveTo>
                <a:cubicBezTo>
                  <a:pt x="0" y="10103"/>
                  <a:pt x="8955" y="636"/>
                  <a:pt x="20402" y="0"/>
                </a:cubicBezTo>
              </a:path>
              <a:path w="21600" h="21567" stroke="0" extrusionOk="0">
                <a:moveTo>
                  <a:pt x="0" y="21567"/>
                </a:moveTo>
                <a:cubicBezTo>
                  <a:pt x="0" y="10103"/>
                  <a:pt x="8955" y="636"/>
                  <a:pt x="20402" y="0"/>
                </a:cubicBezTo>
                <a:lnTo>
                  <a:pt x="21600" y="21567"/>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Rectangle 16"/>
          <p:cNvSpPr>
            <a:spLocks noChangeArrowheads="1"/>
          </p:cNvSpPr>
          <p:nvPr/>
        </p:nvSpPr>
        <p:spPr bwMode="auto">
          <a:xfrm>
            <a:off x="1398880" y="1243366"/>
            <a:ext cx="4800600" cy="63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1" tIns="45893" rIns="90351" bIns="45893">
            <a:spAutoFit/>
          </a:bodyPr>
          <a:lstStyle>
            <a:lvl1pPr defTabSz="908050">
              <a:defRPr sz="2400">
                <a:solidFill>
                  <a:schemeClr val="tx1"/>
                </a:solidFill>
                <a:latin typeface="Times New Roman" pitchFamily="18" charset="0"/>
              </a:defRPr>
            </a:lvl1pPr>
            <a:lvl2pPr marL="452438" defTabSz="908050">
              <a:defRPr sz="2400">
                <a:solidFill>
                  <a:schemeClr val="tx1"/>
                </a:solidFill>
                <a:latin typeface="Times New Roman" pitchFamily="18" charset="0"/>
              </a:defRPr>
            </a:lvl2pPr>
            <a:lvl3pPr marL="908050" defTabSz="908050">
              <a:defRPr sz="2400">
                <a:solidFill>
                  <a:schemeClr val="tx1"/>
                </a:solidFill>
                <a:latin typeface="Times New Roman" pitchFamily="18" charset="0"/>
              </a:defRPr>
            </a:lvl3pPr>
            <a:lvl4pPr marL="1360488" defTabSz="908050">
              <a:defRPr sz="2400">
                <a:solidFill>
                  <a:schemeClr val="tx1"/>
                </a:solidFill>
                <a:latin typeface="Times New Roman" pitchFamily="18" charset="0"/>
              </a:defRPr>
            </a:lvl4pPr>
            <a:lvl5pPr marL="1814513" defTabSz="908050">
              <a:defRPr sz="2400">
                <a:solidFill>
                  <a:schemeClr val="tx1"/>
                </a:solidFill>
                <a:latin typeface="Times New Roman" pitchFamily="18" charset="0"/>
              </a:defRPr>
            </a:lvl5pPr>
            <a:lvl6pPr marL="2271713" defTabSz="908050" eaLnBrk="0" fontAlgn="base" hangingPunct="0">
              <a:spcBef>
                <a:spcPct val="0"/>
              </a:spcBef>
              <a:spcAft>
                <a:spcPct val="0"/>
              </a:spcAft>
              <a:defRPr sz="2400">
                <a:solidFill>
                  <a:schemeClr val="tx1"/>
                </a:solidFill>
                <a:latin typeface="Times New Roman" pitchFamily="18" charset="0"/>
              </a:defRPr>
            </a:lvl6pPr>
            <a:lvl7pPr marL="2728913" defTabSz="908050" eaLnBrk="0" fontAlgn="base" hangingPunct="0">
              <a:spcBef>
                <a:spcPct val="0"/>
              </a:spcBef>
              <a:spcAft>
                <a:spcPct val="0"/>
              </a:spcAft>
              <a:defRPr sz="2400">
                <a:solidFill>
                  <a:schemeClr val="tx1"/>
                </a:solidFill>
                <a:latin typeface="Times New Roman" pitchFamily="18" charset="0"/>
              </a:defRPr>
            </a:lvl7pPr>
            <a:lvl8pPr marL="3186113" defTabSz="908050" eaLnBrk="0" fontAlgn="base" hangingPunct="0">
              <a:spcBef>
                <a:spcPct val="0"/>
              </a:spcBef>
              <a:spcAft>
                <a:spcPct val="0"/>
              </a:spcAft>
              <a:defRPr sz="2400">
                <a:solidFill>
                  <a:schemeClr val="tx1"/>
                </a:solidFill>
                <a:latin typeface="Times New Roman" pitchFamily="18" charset="0"/>
              </a:defRPr>
            </a:lvl8pPr>
            <a:lvl9pPr marL="3643313" defTabSz="90805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dirty="0">
                <a:latin typeface="Arial" pitchFamily="34" charset="0"/>
              </a:rPr>
              <a:t>We work for our manager!</a:t>
            </a:r>
          </a:p>
          <a:p>
            <a:pPr algn="ctr"/>
            <a:r>
              <a:rPr lang="en-GB" altLang="en-US" sz="1400" dirty="0">
                <a:latin typeface="Arial" pitchFamily="34" charset="0"/>
              </a:rPr>
              <a:t>I work in the service division/ operational division…</a:t>
            </a:r>
          </a:p>
        </p:txBody>
      </p:sp>
      <p:sp>
        <p:nvSpPr>
          <p:cNvPr id="27" name="Oval 17"/>
          <p:cNvSpPr>
            <a:spLocks noChangeArrowheads="1"/>
          </p:cNvSpPr>
          <p:nvPr/>
        </p:nvSpPr>
        <p:spPr bwMode="auto">
          <a:xfrm>
            <a:off x="6420884" y="1159228"/>
            <a:ext cx="1616075" cy="110172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chemeClr val="tx1"/>
              </a:solidFill>
            </a:endParaRPr>
          </a:p>
        </p:txBody>
      </p:sp>
      <p:sp>
        <p:nvSpPr>
          <p:cNvPr id="28" name="Arc 18"/>
          <p:cNvSpPr>
            <a:spLocks/>
          </p:cNvSpPr>
          <p:nvPr/>
        </p:nvSpPr>
        <p:spPr bwMode="auto">
          <a:xfrm>
            <a:off x="7080543" y="2205391"/>
            <a:ext cx="176212" cy="520700"/>
          </a:xfrm>
          <a:custGeom>
            <a:avLst/>
            <a:gdLst>
              <a:gd name="G0" fmla="+- 176 0 0"/>
              <a:gd name="G1" fmla="+- 21600 0 0"/>
              <a:gd name="G2" fmla="+- 21600 0 0"/>
              <a:gd name="T0" fmla="*/ 0 w 21776"/>
              <a:gd name="T1" fmla="*/ 1 h 21600"/>
              <a:gd name="T2" fmla="*/ 21776 w 21776"/>
              <a:gd name="T3" fmla="*/ 21540 h 21600"/>
              <a:gd name="T4" fmla="*/ 176 w 21776"/>
              <a:gd name="T5" fmla="*/ 21600 h 21600"/>
            </a:gdLst>
            <a:ahLst/>
            <a:cxnLst>
              <a:cxn ang="0">
                <a:pos x="T0" y="T1"/>
              </a:cxn>
              <a:cxn ang="0">
                <a:pos x="T2" y="T3"/>
              </a:cxn>
              <a:cxn ang="0">
                <a:pos x="T4" y="T5"/>
              </a:cxn>
            </a:cxnLst>
            <a:rect l="0" t="0" r="r" b="b"/>
            <a:pathLst>
              <a:path w="21776" h="21600" fill="none" extrusionOk="0">
                <a:moveTo>
                  <a:pt x="-1" y="0"/>
                </a:moveTo>
                <a:cubicBezTo>
                  <a:pt x="58" y="0"/>
                  <a:pt x="117" y="-1"/>
                  <a:pt x="176" y="0"/>
                </a:cubicBezTo>
                <a:cubicBezTo>
                  <a:pt x="12081" y="0"/>
                  <a:pt x="21742" y="9634"/>
                  <a:pt x="21775" y="21540"/>
                </a:cubicBezTo>
              </a:path>
              <a:path w="21776" h="21600" stroke="0" extrusionOk="0">
                <a:moveTo>
                  <a:pt x="-1" y="0"/>
                </a:moveTo>
                <a:cubicBezTo>
                  <a:pt x="58" y="0"/>
                  <a:pt x="117" y="-1"/>
                  <a:pt x="176" y="0"/>
                </a:cubicBezTo>
                <a:cubicBezTo>
                  <a:pt x="12081" y="0"/>
                  <a:pt x="21742" y="9634"/>
                  <a:pt x="21775" y="21540"/>
                </a:cubicBezTo>
                <a:lnTo>
                  <a:pt x="176"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Arc 19"/>
          <p:cNvSpPr>
            <a:spLocks/>
          </p:cNvSpPr>
          <p:nvPr/>
        </p:nvSpPr>
        <p:spPr bwMode="auto">
          <a:xfrm>
            <a:off x="7251993" y="2221266"/>
            <a:ext cx="152400" cy="519113"/>
          </a:xfrm>
          <a:custGeom>
            <a:avLst/>
            <a:gdLst>
              <a:gd name="G0" fmla="+- 21600 0 0"/>
              <a:gd name="G1" fmla="+- 21599 0 0"/>
              <a:gd name="G2" fmla="+- 21600 0 0"/>
              <a:gd name="T0" fmla="*/ 0 w 21600"/>
              <a:gd name="T1" fmla="*/ 21540 h 21599"/>
              <a:gd name="T2" fmla="*/ 21397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40"/>
                </a:moveTo>
                <a:cubicBezTo>
                  <a:pt x="32" y="9712"/>
                  <a:pt x="9570" y="111"/>
                  <a:pt x="21396" y="-1"/>
                </a:cubicBezTo>
              </a:path>
              <a:path w="21600" h="21599" stroke="0" extrusionOk="0">
                <a:moveTo>
                  <a:pt x="0" y="21540"/>
                </a:moveTo>
                <a:cubicBezTo>
                  <a:pt x="32" y="9712"/>
                  <a:pt x="9570" y="111"/>
                  <a:pt x="21396" y="-1"/>
                </a:cubicBezTo>
                <a:lnTo>
                  <a:pt x="21600" y="21599"/>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Freeform 24"/>
          <p:cNvSpPr>
            <a:spLocks/>
          </p:cNvSpPr>
          <p:nvPr/>
        </p:nvSpPr>
        <p:spPr bwMode="auto">
          <a:xfrm>
            <a:off x="2307671" y="2910704"/>
            <a:ext cx="361950" cy="1354137"/>
          </a:xfrm>
          <a:custGeom>
            <a:avLst/>
            <a:gdLst>
              <a:gd name="T0" fmla="*/ 2147483647 w 272"/>
              <a:gd name="T1" fmla="*/ 2147483647 h 948"/>
              <a:gd name="T2" fmla="*/ 2147483647 w 272"/>
              <a:gd name="T3" fmla="*/ 2147483647 h 948"/>
              <a:gd name="T4" fmla="*/ 2147483647 w 272"/>
              <a:gd name="T5" fmla="*/ 2147483647 h 948"/>
              <a:gd name="T6" fmla="*/ 2147483647 w 272"/>
              <a:gd name="T7" fmla="*/ 2147483647 h 948"/>
              <a:gd name="T8" fmla="*/ 2147483647 w 272"/>
              <a:gd name="T9" fmla="*/ 2147483647 h 948"/>
              <a:gd name="T10" fmla="*/ 2147483647 w 272"/>
              <a:gd name="T11" fmla="*/ 2147483647 h 948"/>
              <a:gd name="T12" fmla="*/ 2147483647 w 272"/>
              <a:gd name="T13" fmla="*/ 2147483647 h 948"/>
              <a:gd name="T14" fmla="*/ 2147483647 w 272"/>
              <a:gd name="T15" fmla="*/ 2147483647 h 948"/>
              <a:gd name="T16" fmla="*/ 2147483647 w 272"/>
              <a:gd name="T17" fmla="*/ 2147483647 h 948"/>
              <a:gd name="T18" fmla="*/ 0 w 272"/>
              <a:gd name="T19" fmla="*/ 2147483647 h 948"/>
              <a:gd name="T20" fmla="*/ 2147483647 w 272"/>
              <a:gd name="T21" fmla="*/ 2147483647 h 948"/>
              <a:gd name="T22" fmla="*/ 2147483647 w 272"/>
              <a:gd name="T23" fmla="*/ 2147483647 h 948"/>
              <a:gd name="T24" fmla="*/ 2147483647 w 272"/>
              <a:gd name="T25" fmla="*/ 2147483647 h 948"/>
              <a:gd name="T26" fmla="*/ 2147483647 w 272"/>
              <a:gd name="T27" fmla="*/ 2147483647 h 948"/>
              <a:gd name="T28" fmla="*/ 2147483647 w 272"/>
              <a:gd name="T29" fmla="*/ 2147483647 h 948"/>
              <a:gd name="T30" fmla="*/ 2147483647 w 272"/>
              <a:gd name="T31" fmla="*/ 2147483647 h 948"/>
              <a:gd name="T32" fmla="*/ 2147483647 w 272"/>
              <a:gd name="T33" fmla="*/ 2147483647 h 948"/>
              <a:gd name="T34" fmla="*/ 2147483647 w 272"/>
              <a:gd name="T35" fmla="*/ 2147483647 h 948"/>
              <a:gd name="T36" fmla="*/ 2147483647 w 272"/>
              <a:gd name="T37" fmla="*/ 2147483647 h 948"/>
              <a:gd name="T38" fmla="*/ 2147483647 w 272"/>
              <a:gd name="T39" fmla="*/ 2147483647 h 948"/>
              <a:gd name="T40" fmla="*/ 2147483647 w 272"/>
              <a:gd name="T41" fmla="*/ 2147483647 h 948"/>
              <a:gd name="T42" fmla="*/ 2147483647 w 272"/>
              <a:gd name="T43" fmla="*/ 2147483647 h 948"/>
              <a:gd name="T44" fmla="*/ 2147483647 w 272"/>
              <a:gd name="T45" fmla="*/ 2147483647 h 948"/>
              <a:gd name="T46" fmla="*/ 2147483647 w 272"/>
              <a:gd name="T47" fmla="*/ 2147483647 h 948"/>
              <a:gd name="T48" fmla="*/ 2147483647 w 272"/>
              <a:gd name="T49" fmla="*/ 2147483647 h 948"/>
              <a:gd name="T50" fmla="*/ 2147483647 w 272"/>
              <a:gd name="T51" fmla="*/ 2147483647 h 948"/>
              <a:gd name="T52" fmla="*/ 2147483647 w 272"/>
              <a:gd name="T53" fmla="*/ 2147483647 h 948"/>
              <a:gd name="T54" fmla="*/ 2147483647 w 272"/>
              <a:gd name="T55" fmla="*/ 2147483647 h 948"/>
              <a:gd name="T56" fmla="*/ 2147483647 w 272"/>
              <a:gd name="T57" fmla="*/ 2147483647 h 948"/>
              <a:gd name="T58" fmla="*/ 2147483647 w 272"/>
              <a:gd name="T59" fmla="*/ 2147483647 h 948"/>
              <a:gd name="T60" fmla="*/ 2147483647 w 272"/>
              <a:gd name="T61" fmla="*/ 2147483647 h 948"/>
              <a:gd name="T62" fmla="*/ 2147483647 w 272"/>
              <a:gd name="T63" fmla="*/ 2147483647 h 948"/>
              <a:gd name="T64" fmla="*/ 2147483647 w 272"/>
              <a:gd name="T65" fmla="*/ 2147483647 h 948"/>
              <a:gd name="T66" fmla="*/ 2147483647 w 272"/>
              <a:gd name="T67" fmla="*/ 2147483647 h 948"/>
              <a:gd name="T68" fmla="*/ 2147483647 w 272"/>
              <a:gd name="T69" fmla="*/ 2147483647 h 948"/>
              <a:gd name="T70" fmla="*/ 2147483647 w 272"/>
              <a:gd name="T71" fmla="*/ 2147483647 h 948"/>
              <a:gd name="T72" fmla="*/ 2147483647 w 272"/>
              <a:gd name="T73" fmla="*/ 2147483647 h 948"/>
              <a:gd name="T74" fmla="*/ 2147483647 w 272"/>
              <a:gd name="T75" fmla="*/ 2147483647 h 948"/>
              <a:gd name="T76" fmla="*/ 2147483647 w 272"/>
              <a:gd name="T77" fmla="*/ 2147483647 h 948"/>
              <a:gd name="T78" fmla="*/ 2147483647 w 272"/>
              <a:gd name="T79" fmla="*/ 2147483647 h 948"/>
              <a:gd name="T80" fmla="*/ 2147483647 w 272"/>
              <a:gd name="T81" fmla="*/ 2147483647 h 948"/>
              <a:gd name="T82" fmla="*/ 2147483647 w 272"/>
              <a:gd name="T83" fmla="*/ 2147483647 h 948"/>
              <a:gd name="T84" fmla="*/ 2147483647 w 272"/>
              <a:gd name="T85" fmla="*/ 2147483647 h 948"/>
              <a:gd name="T86" fmla="*/ 2147483647 w 272"/>
              <a:gd name="T87" fmla="*/ 2147483647 h 948"/>
              <a:gd name="T88" fmla="*/ 2147483647 w 272"/>
              <a:gd name="T89" fmla="*/ 2147483647 h 948"/>
              <a:gd name="T90" fmla="*/ 2147483647 w 272"/>
              <a:gd name="T91" fmla="*/ 2147483647 h 948"/>
              <a:gd name="T92" fmla="*/ 2147483647 w 272"/>
              <a:gd name="T93" fmla="*/ 2147483647 h 948"/>
              <a:gd name="T94" fmla="*/ 2147483647 w 272"/>
              <a:gd name="T95" fmla="*/ 2147483647 h 948"/>
              <a:gd name="T96" fmla="*/ 2147483647 w 272"/>
              <a:gd name="T97" fmla="*/ 2147483647 h 948"/>
              <a:gd name="T98" fmla="*/ 2147483647 w 272"/>
              <a:gd name="T99" fmla="*/ 0 h 948"/>
              <a:gd name="T100" fmla="*/ 2147483647 w 272"/>
              <a:gd name="T101" fmla="*/ 2147483647 h 948"/>
              <a:gd name="T102" fmla="*/ 2147483647 w 272"/>
              <a:gd name="T103" fmla="*/ 2147483647 h 948"/>
              <a:gd name="T104" fmla="*/ 2147483647 w 272"/>
              <a:gd name="T105" fmla="*/ 2147483647 h 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948"/>
              <a:gd name="T161" fmla="*/ 272 w 272"/>
              <a:gd name="T162" fmla="*/ 948 h 9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948">
                <a:moveTo>
                  <a:pt x="63" y="20"/>
                </a:moveTo>
                <a:lnTo>
                  <a:pt x="63" y="43"/>
                </a:lnTo>
                <a:lnTo>
                  <a:pt x="68" y="49"/>
                </a:lnTo>
                <a:lnTo>
                  <a:pt x="56" y="69"/>
                </a:lnTo>
                <a:lnTo>
                  <a:pt x="63" y="75"/>
                </a:lnTo>
                <a:lnTo>
                  <a:pt x="61" y="81"/>
                </a:lnTo>
                <a:lnTo>
                  <a:pt x="70" y="107"/>
                </a:lnTo>
                <a:lnTo>
                  <a:pt x="70" y="112"/>
                </a:lnTo>
                <a:lnTo>
                  <a:pt x="23" y="136"/>
                </a:lnTo>
                <a:lnTo>
                  <a:pt x="0" y="333"/>
                </a:lnTo>
                <a:lnTo>
                  <a:pt x="28" y="367"/>
                </a:lnTo>
                <a:lnTo>
                  <a:pt x="19" y="474"/>
                </a:lnTo>
                <a:lnTo>
                  <a:pt x="37" y="485"/>
                </a:lnTo>
                <a:lnTo>
                  <a:pt x="44" y="651"/>
                </a:lnTo>
                <a:lnTo>
                  <a:pt x="58" y="819"/>
                </a:lnTo>
                <a:lnTo>
                  <a:pt x="54" y="829"/>
                </a:lnTo>
                <a:lnTo>
                  <a:pt x="5" y="860"/>
                </a:lnTo>
                <a:lnTo>
                  <a:pt x="12" y="866"/>
                </a:lnTo>
                <a:lnTo>
                  <a:pt x="28" y="872"/>
                </a:lnTo>
                <a:lnTo>
                  <a:pt x="58" y="866"/>
                </a:lnTo>
                <a:lnTo>
                  <a:pt x="84" y="854"/>
                </a:lnTo>
                <a:lnTo>
                  <a:pt x="107" y="846"/>
                </a:lnTo>
                <a:lnTo>
                  <a:pt x="107" y="876"/>
                </a:lnTo>
                <a:lnTo>
                  <a:pt x="117" y="876"/>
                </a:lnTo>
                <a:lnTo>
                  <a:pt x="100" y="902"/>
                </a:lnTo>
                <a:lnTo>
                  <a:pt x="107" y="941"/>
                </a:lnTo>
                <a:lnTo>
                  <a:pt x="126" y="947"/>
                </a:lnTo>
                <a:lnTo>
                  <a:pt x="154" y="913"/>
                </a:lnTo>
                <a:lnTo>
                  <a:pt x="154" y="890"/>
                </a:lnTo>
                <a:lnTo>
                  <a:pt x="164" y="888"/>
                </a:lnTo>
                <a:lnTo>
                  <a:pt x="173" y="671"/>
                </a:lnTo>
                <a:lnTo>
                  <a:pt x="164" y="649"/>
                </a:lnTo>
                <a:lnTo>
                  <a:pt x="194" y="505"/>
                </a:lnTo>
                <a:lnTo>
                  <a:pt x="213" y="499"/>
                </a:lnTo>
                <a:lnTo>
                  <a:pt x="222" y="349"/>
                </a:lnTo>
                <a:lnTo>
                  <a:pt x="271" y="331"/>
                </a:lnTo>
                <a:lnTo>
                  <a:pt x="250" y="170"/>
                </a:lnTo>
                <a:lnTo>
                  <a:pt x="173" y="126"/>
                </a:lnTo>
                <a:lnTo>
                  <a:pt x="154" y="110"/>
                </a:lnTo>
                <a:lnTo>
                  <a:pt x="152" y="97"/>
                </a:lnTo>
                <a:lnTo>
                  <a:pt x="159" y="85"/>
                </a:lnTo>
                <a:lnTo>
                  <a:pt x="168" y="75"/>
                </a:lnTo>
                <a:lnTo>
                  <a:pt x="175" y="65"/>
                </a:lnTo>
                <a:lnTo>
                  <a:pt x="180" y="53"/>
                </a:lnTo>
                <a:lnTo>
                  <a:pt x="180" y="41"/>
                </a:lnTo>
                <a:lnTo>
                  <a:pt x="175" y="30"/>
                </a:lnTo>
                <a:lnTo>
                  <a:pt x="166" y="16"/>
                </a:lnTo>
                <a:lnTo>
                  <a:pt x="154" y="8"/>
                </a:lnTo>
                <a:lnTo>
                  <a:pt x="136" y="2"/>
                </a:lnTo>
                <a:lnTo>
                  <a:pt x="117" y="0"/>
                </a:lnTo>
                <a:lnTo>
                  <a:pt x="100" y="2"/>
                </a:lnTo>
                <a:lnTo>
                  <a:pt x="84" y="8"/>
                </a:lnTo>
                <a:lnTo>
                  <a:pt x="63" y="2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31" name="Freeform 25"/>
          <p:cNvSpPr>
            <a:spLocks/>
          </p:cNvSpPr>
          <p:nvPr/>
        </p:nvSpPr>
        <p:spPr bwMode="auto">
          <a:xfrm>
            <a:off x="2217184" y="2999604"/>
            <a:ext cx="254000" cy="1265237"/>
          </a:xfrm>
          <a:custGeom>
            <a:avLst/>
            <a:gdLst>
              <a:gd name="T0" fmla="*/ 2147483647 w 191"/>
              <a:gd name="T1" fmla="*/ 2147483647 h 886"/>
              <a:gd name="T2" fmla="*/ 2147483647 w 191"/>
              <a:gd name="T3" fmla="*/ 2147483647 h 886"/>
              <a:gd name="T4" fmla="*/ 2147483647 w 191"/>
              <a:gd name="T5" fmla="*/ 2147483647 h 886"/>
              <a:gd name="T6" fmla="*/ 2147483647 w 191"/>
              <a:gd name="T7" fmla="*/ 2147483647 h 886"/>
              <a:gd name="T8" fmla="*/ 2147483647 w 191"/>
              <a:gd name="T9" fmla="*/ 2147483647 h 886"/>
              <a:gd name="T10" fmla="*/ 2147483647 w 191"/>
              <a:gd name="T11" fmla="*/ 2147483647 h 886"/>
              <a:gd name="T12" fmla="*/ 2147483647 w 191"/>
              <a:gd name="T13" fmla="*/ 2147483647 h 886"/>
              <a:gd name="T14" fmla="*/ 2147483647 w 191"/>
              <a:gd name="T15" fmla="*/ 2147483647 h 886"/>
              <a:gd name="T16" fmla="*/ 2147483647 w 191"/>
              <a:gd name="T17" fmla="*/ 2147483647 h 886"/>
              <a:gd name="T18" fmla="*/ 2147483647 w 191"/>
              <a:gd name="T19" fmla="*/ 2147483647 h 886"/>
              <a:gd name="T20" fmla="*/ 2147483647 w 191"/>
              <a:gd name="T21" fmla="*/ 2147483647 h 886"/>
              <a:gd name="T22" fmla="*/ 2147483647 w 191"/>
              <a:gd name="T23" fmla="*/ 2147483647 h 886"/>
              <a:gd name="T24" fmla="*/ 2147483647 w 191"/>
              <a:gd name="T25" fmla="*/ 2147483647 h 886"/>
              <a:gd name="T26" fmla="*/ 2147483647 w 191"/>
              <a:gd name="T27" fmla="*/ 2147483647 h 886"/>
              <a:gd name="T28" fmla="*/ 2147483647 w 191"/>
              <a:gd name="T29" fmla="*/ 2147483647 h 886"/>
              <a:gd name="T30" fmla="*/ 2147483647 w 191"/>
              <a:gd name="T31" fmla="*/ 2147483647 h 886"/>
              <a:gd name="T32" fmla="*/ 2147483647 w 191"/>
              <a:gd name="T33" fmla="*/ 2147483647 h 886"/>
              <a:gd name="T34" fmla="*/ 2147483647 w 191"/>
              <a:gd name="T35" fmla="*/ 2147483647 h 886"/>
              <a:gd name="T36" fmla="*/ 2147483647 w 191"/>
              <a:gd name="T37" fmla="*/ 2147483647 h 886"/>
              <a:gd name="T38" fmla="*/ 2147483647 w 191"/>
              <a:gd name="T39" fmla="*/ 2147483647 h 886"/>
              <a:gd name="T40" fmla="*/ 2147483647 w 191"/>
              <a:gd name="T41" fmla="*/ 2147483647 h 886"/>
              <a:gd name="T42" fmla="*/ 2147483647 w 191"/>
              <a:gd name="T43" fmla="*/ 2147483647 h 886"/>
              <a:gd name="T44" fmla="*/ 2147483647 w 191"/>
              <a:gd name="T45" fmla="*/ 2147483647 h 886"/>
              <a:gd name="T46" fmla="*/ 2147483647 w 191"/>
              <a:gd name="T47" fmla="*/ 2147483647 h 886"/>
              <a:gd name="T48" fmla="*/ 2147483647 w 191"/>
              <a:gd name="T49" fmla="*/ 2147483647 h 886"/>
              <a:gd name="T50" fmla="*/ 2147483647 w 191"/>
              <a:gd name="T51" fmla="*/ 2147483647 h 886"/>
              <a:gd name="T52" fmla="*/ 2147483647 w 191"/>
              <a:gd name="T53" fmla="*/ 2147483647 h 886"/>
              <a:gd name="T54" fmla="*/ 2147483647 w 191"/>
              <a:gd name="T55" fmla="*/ 2147483647 h 886"/>
              <a:gd name="T56" fmla="*/ 2147483647 w 191"/>
              <a:gd name="T57" fmla="*/ 2147483647 h 886"/>
              <a:gd name="T58" fmla="*/ 2147483647 w 191"/>
              <a:gd name="T59" fmla="*/ 2147483647 h 886"/>
              <a:gd name="T60" fmla="*/ 2147483647 w 191"/>
              <a:gd name="T61" fmla="*/ 2147483647 h 886"/>
              <a:gd name="T62" fmla="*/ 2147483647 w 191"/>
              <a:gd name="T63" fmla="*/ 2147483647 h 886"/>
              <a:gd name="T64" fmla="*/ 2147483647 w 191"/>
              <a:gd name="T65" fmla="*/ 2147483647 h 886"/>
              <a:gd name="T66" fmla="*/ 2147483647 w 191"/>
              <a:gd name="T67" fmla="*/ 2147483647 h 886"/>
              <a:gd name="T68" fmla="*/ 2147483647 w 191"/>
              <a:gd name="T69" fmla="*/ 2147483647 h 886"/>
              <a:gd name="T70" fmla="*/ 0 w 191"/>
              <a:gd name="T71" fmla="*/ 2147483647 h 886"/>
              <a:gd name="T72" fmla="*/ 2147483647 w 191"/>
              <a:gd name="T73" fmla="*/ 2147483647 h 886"/>
              <a:gd name="T74" fmla="*/ 2147483647 w 191"/>
              <a:gd name="T75" fmla="*/ 2147483647 h 886"/>
              <a:gd name="T76" fmla="*/ 2147483647 w 191"/>
              <a:gd name="T77" fmla="*/ 2147483647 h 886"/>
              <a:gd name="T78" fmla="*/ 2147483647 w 191"/>
              <a:gd name="T79" fmla="*/ 2147483647 h 886"/>
              <a:gd name="T80" fmla="*/ 2147483647 w 191"/>
              <a:gd name="T81" fmla="*/ 2147483647 h 886"/>
              <a:gd name="T82" fmla="*/ 2147483647 w 191"/>
              <a:gd name="T83" fmla="*/ 2147483647 h 886"/>
              <a:gd name="T84" fmla="*/ 2147483647 w 191"/>
              <a:gd name="T85" fmla="*/ 2147483647 h 886"/>
              <a:gd name="T86" fmla="*/ 2147483647 w 191"/>
              <a:gd name="T87" fmla="*/ 2147483647 h 886"/>
              <a:gd name="T88" fmla="*/ 2147483647 w 191"/>
              <a:gd name="T89" fmla="*/ 2147483647 h 886"/>
              <a:gd name="T90" fmla="*/ 2147483647 w 191"/>
              <a:gd name="T91" fmla="*/ 2147483647 h 886"/>
              <a:gd name="T92" fmla="*/ 2147483647 w 191"/>
              <a:gd name="T93" fmla="*/ 2147483647 h 886"/>
              <a:gd name="T94" fmla="*/ 2147483647 w 191"/>
              <a:gd name="T95" fmla="*/ 2147483647 h 886"/>
              <a:gd name="T96" fmla="*/ 2147483647 w 191"/>
              <a:gd name="T97" fmla="*/ 2147483647 h 886"/>
              <a:gd name="T98" fmla="*/ 2147483647 w 191"/>
              <a:gd name="T99" fmla="*/ 0 h 886"/>
              <a:gd name="T100" fmla="*/ 2147483647 w 191"/>
              <a:gd name="T101" fmla="*/ 2147483647 h 886"/>
              <a:gd name="T102" fmla="*/ 2147483647 w 191"/>
              <a:gd name="T103" fmla="*/ 2147483647 h 886"/>
              <a:gd name="T104" fmla="*/ 2147483647 w 191"/>
              <a:gd name="T105" fmla="*/ 2147483647 h 8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886"/>
              <a:gd name="T161" fmla="*/ 191 w 191"/>
              <a:gd name="T162" fmla="*/ 886 h 8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886">
                <a:moveTo>
                  <a:pt x="144" y="18"/>
                </a:moveTo>
                <a:lnTo>
                  <a:pt x="144" y="40"/>
                </a:lnTo>
                <a:lnTo>
                  <a:pt x="141" y="45"/>
                </a:lnTo>
                <a:lnTo>
                  <a:pt x="150" y="64"/>
                </a:lnTo>
                <a:lnTo>
                  <a:pt x="144" y="69"/>
                </a:lnTo>
                <a:lnTo>
                  <a:pt x="147" y="76"/>
                </a:lnTo>
                <a:lnTo>
                  <a:pt x="141" y="100"/>
                </a:lnTo>
                <a:lnTo>
                  <a:pt x="141" y="105"/>
                </a:lnTo>
                <a:lnTo>
                  <a:pt x="173" y="127"/>
                </a:lnTo>
                <a:lnTo>
                  <a:pt x="190" y="311"/>
                </a:lnTo>
                <a:lnTo>
                  <a:pt x="169" y="343"/>
                </a:lnTo>
                <a:lnTo>
                  <a:pt x="177" y="441"/>
                </a:lnTo>
                <a:lnTo>
                  <a:pt x="164" y="454"/>
                </a:lnTo>
                <a:lnTo>
                  <a:pt x="159" y="608"/>
                </a:lnTo>
                <a:lnTo>
                  <a:pt x="149" y="766"/>
                </a:lnTo>
                <a:lnTo>
                  <a:pt x="151" y="774"/>
                </a:lnTo>
                <a:lnTo>
                  <a:pt x="186" y="805"/>
                </a:lnTo>
                <a:lnTo>
                  <a:pt x="181" y="809"/>
                </a:lnTo>
                <a:lnTo>
                  <a:pt x="169" y="814"/>
                </a:lnTo>
                <a:lnTo>
                  <a:pt x="149" y="809"/>
                </a:lnTo>
                <a:lnTo>
                  <a:pt x="130" y="798"/>
                </a:lnTo>
                <a:lnTo>
                  <a:pt x="114" y="792"/>
                </a:lnTo>
                <a:lnTo>
                  <a:pt x="114" y="817"/>
                </a:lnTo>
                <a:lnTo>
                  <a:pt x="109" y="819"/>
                </a:lnTo>
                <a:lnTo>
                  <a:pt x="119" y="843"/>
                </a:lnTo>
                <a:lnTo>
                  <a:pt x="114" y="880"/>
                </a:lnTo>
                <a:lnTo>
                  <a:pt x="101" y="885"/>
                </a:lnTo>
                <a:lnTo>
                  <a:pt x="81" y="854"/>
                </a:lnTo>
                <a:lnTo>
                  <a:pt x="81" y="832"/>
                </a:lnTo>
                <a:lnTo>
                  <a:pt x="74" y="829"/>
                </a:lnTo>
                <a:lnTo>
                  <a:pt x="67" y="628"/>
                </a:lnTo>
                <a:lnTo>
                  <a:pt x="74" y="607"/>
                </a:lnTo>
                <a:lnTo>
                  <a:pt x="53" y="471"/>
                </a:lnTo>
                <a:lnTo>
                  <a:pt x="40" y="467"/>
                </a:lnTo>
                <a:lnTo>
                  <a:pt x="34" y="327"/>
                </a:lnTo>
                <a:lnTo>
                  <a:pt x="0" y="311"/>
                </a:lnTo>
                <a:lnTo>
                  <a:pt x="14" y="159"/>
                </a:lnTo>
                <a:lnTo>
                  <a:pt x="69" y="117"/>
                </a:lnTo>
                <a:lnTo>
                  <a:pt x="83" y="105"/>
                </a:lnTo>
                <a:lnTo>
                  <a:pt x="83" y="89"/>
                </a:lnTo>
                <a:lnTo>
                  <a:pt x="77" y="79"/>
                </a:lnTo>
                <a:lnTo>
                  <a:pt x="71" y="71"/>
                </a:lnTo>
                <a:lnTo>
                  <a:pt x="66" y="60"/>
                </a:lnTo>
                <a:lnTo>
                  <a:pt x="63" y="50"/>
                </a:lnTo>
                <a:lnTo>
                  <a:pt x="63" y="39"/>
                </a:lnTo>
                <a:lnTo>
                  <a:pt x="66" y="27"/>
                </a:lnTo>
                <a:lnTo>
                  <a:pt x="73" y="16"/>
                </a:lnTo>
                <a:lnTo>
                  <a:pt x="83" y="6"/>
                </a:lnTo>
                <a:lnTo>
                  <a:pt x="94" y="2"/>
                </a:lnTo>
                <a:lnTo>
                  <a:pt x="107" y="0"/>
                </a:lnTo>
                <a:lnTo>
                  <a:pt x="119" y="2"/>
                </a:lnTo>
                <a:lnTo>
                  <a:pt x="130" y="6"/>
                </a:lnTo>
                <a:lnTo>
                  <a:pt x="144" y="18"/>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32" name="Freeform 26"/>
          <p:cNvSpPr>
            <a:spLocks/>
          </p:cNvSpPr>
          <p:nvPr/>
        </p:nvSpPr>
        <p:spPr bwMode="auto">
          <a:xfrm>
            <a:off x="2494996" y="2926579"/>
            <a:ext cx="300038" cy="1338262"/>
          </a:xfrm>
          <a:custGeom>
            <a:avLst/>
            <a:gdLst>
              <a:gd name="T0" fmla="*/ 2147483647 w 225"/>
              <a:gd name="T1" fmla="*/ 0 h 937"/>
              <a:gd name="T2" fmla="*/ 2147483647 w 225"/>
              <a:gd name="T3" fmla="*/ 2147483647 h 937"/>
              <a:gd name="T4" fmla="*/ 2147483647 w 225"/>
              <a:gd name="T5" fmla="*/ 2147483647 h 937"/>
              <a:gd name="T6" fmla="*/ 2147483647 w 225"/>
              <a:gd name="T7" fmla="*/ 2147483647 h 937"/>
              <a:gd name="T8" fmla="*/ 2147483647 w 225"/>
              <a:gd name="T9" fmla="*/ 2147483647 h 937"/>
              <a:gd name="T10" fmla="*/ 2147483647 w 225"/>
              <a:gd name="T11" fmla="*/ 2147483647 h 937"/>
              <a:gd name="T12" fmla="*/ 2147483647 w 225"/>
              <a:gd name="T13" fmla="*/ 2147483647 h 937"/>
              <a:gd name="T14" fmla="*/ 2147483647 w 225"/>
              <a:gd name="T15" fmla="*/ 2147483647 h 937"/>
              <a:gd name="T16" fmla="*/ 2147483647 w 225"/>
              <a:gd name="T17" fmla="*/ 2147483647 h 937"/>
              <a:gd name="T18" fmla="*/ 2147483647 w 225"/>
              <a:gd name="T19" fmla="*/ 2147483647 h 937"/>
              <a:gd name="T20" fmla="*/ 2147483647 w 225"/>
              <a:gd name="T21" fmla="*/ 2147483647 h 937"/>
              <a:gd name="T22" fmla="*/ 2147483647 w 225"/>
              <a:gd name="T23" fmla="*/ 2147483647 h 937"/>
              <a:gd name="T24" fmla="*/ 2147483647 w 225"/>
              <a:gd name="T25" fmla="*/ 2147483647 h 937"/>
              <a:gd name="T26" fmla="*/ 2147483647 w 225"/>
              <a:gd name="T27" fmla="*/ 2147483647 h 937"/>
              <a:gd name="T28" fmla="*/ 2147483647 w 225"/>
              <a:gd name="T29" fmla="*/ 2147483647 h 937"/>
              <a:gd name="T30" fmla="*/ 2147483647 w 225"/>
              <a:gd name="T31" fmla="*/ 2147483647 h 937"/>
              <a:gd name="T32" fmla="*/ 2147483647 w 225"/>
              <a:gd name="T33" fmla="*/ 2147483647 h 937"/>
              <a:gd name="T34" fmla="*/ 2147483647 w 225"/>
              <a:gd name="T35" fmla="*/ 2147483647 h 937"/>
              <a:gd name="T36" fmla="*/ 2147483647 w 225"/>
              <a:gd name="T37" fmla="*/ 2147483647 h 937"/>
              <a:gd name="T38" fmla="*/ 2147483647 w 225"/>
              <a:gd name="T39" fmla="*/ 2147483647 h 937"/>
              <a:gd name="T40" fmla="*/ 2147483647 w 225"/>
              <a:gd name="T41" fmla="*/ 2147483647 h 937"/>
              <a:gd name="T42" fmla="*/ 2147483647 w 225"/>
              <a:gd name="T43" fmla="*/ 2147483647 h 937"/>
              <a:gd name="T44" fmla="*/ 2147483647 w 225"/>
              <a:gd name="T45" fmla="*/ 2147483647 h 937"/>
              <a:gd name="T46" fmla="*/ 2147483647 w 225"/>
              <a:gd name="T47" fmla="*/ 2147483647 h 937"/>
              <a:gd name="T48" fmla="*/ 2147483647 w 225"/>
              <a:gd name="T49" fmla="*/ 2147483647 h 937"/>
              <a:gd name="T50" fmla="*/ 2147483647 w 225"/>
              <a:gd name="T51" fmla="*/ 2147483647 h 937"/>
              <a:gd name="T52" fmla="*/ 2147483647 w 225"/>
              <a:gd name="T53" fmla="*/ 2147483647 h 937"/>
              <a:gd name="T54" fmla="*/ 2147483647 w 225"/>
              <a:gd name="T55" fmla="*/ 2147483647 h 937"/>
              <a:gd name="T56" fmla="*/ 0 w 225"/>
              <a:gd name="T57" fmla="*/ 2147483647 h 937"/>
              <a:gd name="T58" fmla="*/ 2147483647 w 225"/>
              <a:gd name="T59" fmla="*/ 2147483647 h 937"/>
              <a:gd name="T60" fmla="*/ 2147483647 w 225"/>
              <a:gd name="T61" fmla="*/ 2147483647 h 937"/>
              <a:gd name="T62" fmla="*/ 2147483647 w 225"/>
              <a:gd name="T63" fmla="*/ 2147483647 h 937"/>
              <a:gd name="T64" fmla="*/ 2147483647 w 225"/>
              <a:gd name="T65" fmla="*/ 2147483647 h 937"/>
              <a:gd name="T66" fmla="*/ 2147483647 w 225"/>
              <a:gd name="T67" fmla="*/ 2147483647 h 937"/>
              <a:gd name="T68" fmla="*/ 2147483647 w 225"/>
              <a:gd name="T69" fmla="*/ 2147483647 h 937"/>
              <a:gd name="T70" fmla="*/ 2147483647 w 225"/>
              <a:gd name="T71" fmla="*/ 2147483647 h 937"/>
              <a:gd name="T72" fmla="*/ 2147483647 w 225"/>
              <a:gd name="T73" fmla="*/ 2147483647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937"/>
              <a:gd name="T113" fmla="*/ 225 w 225"/>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937">
                <a:moveTo>
                  <a:pt x="56" y="12"/>
                </a:moveTo>
                <a:lnTo>
                  <a:pt x="83" y="0"/>
                </a:lnTo>
                <a:lnTo>
                  <a:pt x="112" y="6"/>
                </a:lnTo>
                <a:lnTo>
                  <a:pt x="132" y="29"/>
                </a:lnTo>
                <a:lnTo>
                  <a:pt x="139" y="59"/>
                </a:lnTo>
                <a:lnTo>
                  <a:pt x="133" y="93"/>
                </a:lnTo>
                <a:lnTo>
                  <a:pt x="143" y="113"/>
                </a:lnTo>
                <a:lnTo>
                  <a:pt x="157" y="122"/>
                </a:lnTo>
                <a:lnTo>
                  <a:pt x="196" y="142"/>
                </a:lnTo>
                <a:lnTo>
                  <a:pt x="207" y="156"/>
                </a:lnTo>
                <a:lnTo>
                  <a:pt x="224" y="306"/>
                </a:lnTo>
                <a:lnTo>
                  <a:pt x="217" y="337"/>
                </a:lnTo>
                <a:lnTo>
                  <a:pt x="176" y="350"/>
                </a:lnTo>
                <a:lnTo>
                  <a:pt x="183" y="492"/>
                </a:lnTo>
                <a:lnTo>
                  <a:pt x="155" y="504"/>
                </a:lnTo>
                <a:lnTo>
                  <a:pt x="147" y="608"/>
                </a:lnTo>
                <a:lnTo>
                  <a:pt x="152" y="790"/>
                </a:lnTo>
                <a:lnTo>
                  <a:pt x="155" y="890"/>
                </a:lnTo>
                <a:lnTo>
                  <a:pt x="147" y="892"/>
                </a:lnTo>
                <a:lnTo>
                  <a:pt x="147" y="901"/>
                </a:lnTo>
                <a:lnTo>
                  <a:pt x="125" y="919"/>
                </a:lnTo>
                <a:lnTo>
                  <a:pt x="112" y="932"/>
                </a:lnTo>
                <a:lnTo>
                  <a:pt x="104" y="936"/>
                </a:lnTo>
                <a:lnTo>
                  <a:pt x="93" y="936"/>
                </a:lnTo>
                <a:lnTo>
                  <a:pt x="82" y="932"/>
                </a:lnTo>
                <a:lnTo>
                  <a:pt x="80" y="928"/>
                </a:lnTo>
                <a:lnTo>
                  <a:pt x="82" y="921"/>
                </a:lnTo>
                <a:lnTo>
                  <a:pt x="87" y="913"/>
                </a:lnTo>
                <a:lnTo>
                  <a:pt x="95" y="900"/>
                </a:lnTo>
                <a:lnTo>
                  <a:pt x="106" y="890"/>
                </a:lnTo>
                <a:lnTo>
                  <a:pt x="98" y="894"/>
                </a:lnTo>
                <a:lnTo>
                  <a:pt x="98" y="881"/>
                </a:lnTo>
                <a:lnTo>
                  <a:pt x="66" y="899"/>
                </a:lnTo>
                <a:lnTo>
                  <a:pt x="53" y="899"/>
                </a:lnTo>
                <a:lnTo>
                  <a:pt x="49" y="894"/>
                </a:lnTo>
                <a:lnTo>
                  <a:pt x="49" y="887"/>
                </a:lnTo>
                <a:lnTo>
                  <a:pt x="50" y="882"/>
                </a:lnTo>
                <a:lnTo>
                  <a:pt x="53" y="875"/>
                </a:lnTo>
                <a:lnTo>
                  <a:pt x="61" y="866"/>
                </a:lnTo>
                <a:lnTo>
                  <a:pt x="67" y="858"/>
                </a:lnTo>
                <a:lnTo>
                  <a:pt x="59" y="855"/>
                </a:lnTo>
                <a:lnTo>
                  <a:pt x="52" y="768"/>
                </a:lnTo>
                <a:lnTo>
                  <a:pt x="49" y="627"/>
                </a:lnTo>
                <a:lnTo>
                  <a:pt x="37" y="512"/>
                </a:lnTo>
                <a:lnTo>
                  <a:pt x="33" y="480"/>
                </a:lnTo>
                <a:lnTo>
                  <a:pt x="29" y="462"/>
                </a:lnTo>
                <a:lnTo>
                  <a:pt x="38" y="392"/>
                </a:lnTo>
                <a:lnTo>
                  <a:pt x="41" y="361"/>
                </a:lnTo>
                <a:lnTo>
                  <a:pt x="36" y="365"/>
                </a:lnTo>
                <a:lnTo>
                  <a:pt x="32" y="360"/>
                </a:lnTo>
                <a:lnTo>
                  <a:pt x="29" y="360"/>
                </a:lnTo>
                <a:lnTo>
                  <a:pt x="24" y="356"/>
                </a:lnTo>
                <a:lnTo>
                  <a:pt x="17" y="356"/>
                </a:lnTo>
                <a:lnTo>
                  <a:pt x="14" y="350"/>
                </a:lnTo>
                <a:lnTo>
                  <a:pt x="10" y="348"/>
                </a:lnTo>
                <a:lnTo>
                  <a:pt x="9" y="342"/>
                </a:lnTo>
                <a:lnTo>
                  <a:pt x="4" y="337"/>
                </a:lnTo>
                <a:lnTo>
                  <a:pt x="0" y="329"/>
                </a:lnTo>
                <a:lnTo>
                  <a:pt x="12" y="298"/>
                </a:lnTo>
                <a:lnTo>
                  <a:pt x="7" y="278"/>
                </a:lnTo>
                <a:lnTo>
                  <a:pt x="29" y="298"/>
                </a:lnTo>
                <a:lnTo>
                  <a:pt x="60" y="160"/>
                </a:lnTo>
                <a:lnTo>
                  <a:pt x="85" y="133"/>
                </a:lnTo>
                <a:lnTo>
                  <a:pt x="80" y="127"/>
                </a:lnTo>
                <a:lnTo>
                  <a:pt x="59" y="122"/>
                </a:lnTo>
                <a:lnTo>
                  <a:pt x="57" y="105"/>
                </a:lnTo>
                <a:lnTo>
                  <a:pt x="63" y="100"/>
                </a:lnTo>
                <a:lnTo>
                  <a:pt x="55" y="99"/>
                </a:lnTo>
                <a:lnTo>
                  <a:pt x="56" y="92"/>
                </a:lnTo>
                <a:lnTo>
                  <a:pt x="48" y="88"/>
                </a:lnTo>
                <a:lnTo>
                  <a:pt x="54" y="67"/>
                </a:lnTo>
                <a:lnTo>
                  <a:pt x="49" y="63"/>
                </a:lnTo>
                <a:lnTo>
                  <a:pt x="52" y="33"/>
                </a:lnTo>
                <a:lnTo>
                  <a:pt x="46" y="33"/>
                </a:lnTo>
                <a:lnTo>
                  <a:pt x="56" y="12"/>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33" name="Freeform 27"/>
          <p:cNvSpPr>
            <a:spLocks/>
          </p:cNvSpPr>
          <p:nvPr/>
        </p:nvSpPr>
        <p:spPr bwMode="auto">
          <a:xfrm>
            <a:off x="1986996" y="2920229"/>
            <a:ext cx="244475" cy="1344612"/>
          </a:xfrm>
          <a:custGeom>
            <a:avLst/>
            <a:gdLst>
              <a:gd name="T0" fmla="*/ 2147483647 w 184"/>
              <a:gd name="T1" fmla="*/ 2147483647 h 941"/>
              <a:gd name="T2" fmla="*/ 2147483647 w 184"/>
              <a:gd name="T3" fmla="*/ 2147483647 h 941"/>
              <a:gd name="T4" fmla="*/ 2147483647 w 184"/>
              <a:gd name="T5" fmla="*/ 0 h 941"/>
              <a:gd name="T6" fmla="*/ 2147483647 w 184"/>
              <a:gd name="T7" fmla="*/ 2147483647 h 941"/>
              <a:gd name="T8" fmla="*/ 2147483647 w 184"/>
              <a:gd name="T9" fmla="*/ 2147483647 h 941"/>
              <a:gd name="T10" fmla="*/ 2147483647 w 184"/>
              <a:gd name="T11" fmla="*/ 2147483647 h 941"/>
              <a:gd name="T12" fmla="*/ 2147483647 w 184"/>
              <a:gd name="T13" fmla="*/ 2147483647 h 941"/>
              <a:gd name="T14" fmla="*/ 2147483647 w 184"/>
              <a:gd name="T15" fmla="*/ 2147483647 h 941"/>
              <a:gd name="T16" fmla="*/ 2147483647 w 184"/>
              <a:gd name="T17" fmla="*/ 2147483647 h 941"/>
              <a:gd name="T18" fmla="*/ 0 w 184"/>
              <a:gd name="T19" fmla="*/ 2147483647 h 941"/>
              <a:gd name="T20" fmla="*/ 0 w 184"/>
              <a:gd name="T21" fmla="*/ 2147483647 h 941"/>
              <a:gd name="T22" fmla="*/ 2147483647 w 184"/>
              <a:gd name="T23" fmla="*/ 2147483647 h 941"/>
              <a:gd name="T24" fmla="*/ 2147483647 w 184"/>
              <a:gd name="T25" fmla="*/ 2147483647 h 941"/>
              <a:gd name="T26" fmla="*/ 2147483647 w 184"/>
              <a:gd name="T27" fmla="*/ 2147483647 h 941"/>
              <a:gd name="T28" fmla="*/ 2147483647 w 184"/>
              <a:gd name="T29" fmla="*/ 2147483647 h 941"/>
              <a:gd name="T30" fmla="*/ 2147483647 w 184"/>
              <a:gd name="T31" fmla="*/ 2147483647 h 941"/>
              <a:gd name="T32" fmla="*/ 2147483647 w 184"/>
              <a:gd name="T33" fmla="*/ 2147483647 h 941"/>
              <a:gd name="T34" fmla="*/ 2147483647 w 184"/>
              <a:gd name="T35" fmla="*/ 2147483647 h 941"/>
              <a:gd name="T36" fmla="*/ 2147483647 w 184"/>
              <a:gd name="T37" fmla="*/ 2147483647 h 941"/>
              <a:gd name="T38" fmla="*/ 2147483647 w 184"/>
              <a:gd name="T39" fmla="*/ 2147483647 h 941"/>
              <a:gd name="T40" fmla="*/ 2147483647 w 184"/>
              <a:gd name="T41" fmla="*/ 2147483647 h 941"/>
              <a:gd name="T42" fmla="*/ 2147483647 w 184"/>
              <a:gd name="T43" fmla="*/ 2147483647 h 941"/>
              <a:gd name="T44" fmla="*/ 2147483647 w 184"/>
              <a:gd name="T45" fmla="*/ 2147483647 h 941"/>
              <a:gd name="T46" fmla="*/ 2147483647 w 184"/>
              <a:gd name="T47" fmla="*/ 2147483647 h 941"/>
              <a:gd name="T48" fmla="*/ 2147483647 w 184"/>
              <a:gd name="T49" fmla="*/ 2147483647 h 941"/>
              <a:gd name="T50" fmla="*/ 2147483647 w 184"/>
              <a:gd name="T51" fmla="*/ 2147483647 h 941"/>
              <a:gd name="T52" fmla="*/ 2147483647 w 184"/>
              <a:gd name="T53" fmla="*/ 2147483647 h 941"/>
              <a:gd name="T54" fmla="*/ 2147483647 w 184"/>
              <a:gd name="T55" fmla="*/ 2147483647 h 941"/>
              <a:gd name="T56" fmla="*/ 2147483647 w 184"/>
              <a:gd name="T57" fmla="*/ 2147483647 h 941"/>
              <a:gd name="T58" fmla="*/ 2147483647 w 184"/>
              <a:gd name="T59" fmla="*/ 2147483647 h 941"/>
              <a:gd name="T60" fmla="*/ 2147483647 w 184"/>
              <a:gd name="T61" fmla="*/ 2147483647 h 941"/>
              <a:gd name="T62" fmla="*/ 2147483647 w 184"/>
              <a:gd name="T63" fmla="*/ 2147483647 h 941"/>
              <a:gd name="T64" fmla="*/ 2147483647 w 184"/>
              <a:gd name="T65" fmla="*/ 2147483647 h 941"/>
              <a:gd name="T66" fmla="*/ 2147483647 w 184"/>
              <a:gd name="T67" fmla="*/ 2147483647 h 941"/>
              <a:gd name="T68" fmla="*/ 2147483647 w 184"/>
              <a:gd name="T69" fmla="*/ 2147483647 h 941"/>
              <a:gd name="T70" fmla="*/ 2147483647 w 184"/>
              <a:gd name="T71" fmla="*/ 2147483647 h 941"/>
              <a:gd name="T72" fmla="*/ 2147483647 w 184"/>
              <a:gd name="T73" fmla="*/ 2147483647 h 941"/>
              <a:gd name="T74" fmla="*/ 2147483647 w 184"/>
              <a:gd name="T75" fmla="*/ 2147483647 h 941"/>
              <a:gd name="T76" fmla="*/ 2147483647 w 184"/>
              <a:gd name="T77" fmla="*/ 2147483647 h 941"/>
              <a:gd name="T78" fmla="*/ 2147483647 w 184"/>
              <a:gd name="T79" fmla="*/ 2147483647 h 941"/>
              <a:gd name="T80" fmla="*/ 2147483647 w 184"/>
              <a:gd name="T81" fmla="*/ 2147483647 h 941"/>
              <a:gd name="T82" fmla="*/ 2147483647 w 184"/>
              <a:gd name="T83" fmla="*/ 2147483647 h 941"/>
              <a:gd name="T84" fmla="*/ 2147483647 w 184"/>
              <a:gd name="T85" fmla="*/ 2147483647 h 941"/>
              <a:gd name="T86" fmla="*/ 2147483647 w 184"/>
              <a:gd name="T87" fmla="*/ 2147483647 h 941"/>
              <a:gd name="T88" fmla="*/ 2147483647 w 184"/>
              <a:gd name="T89" fmla="*/ 2147483647 h 941"/>
              <a:gd name="T90" fmla="*/ 2147483647 w 184"/>
              <a:gd name="T91" fmla="*/ 2147483647 h 941"/>
              <a:gd name="T92" fmla="*/ 2147483647 w 184"/>
              <a:gd name="T93" fmla="*/ 2147483647 h 941"/>
              <a:gd name="T94" fmla="*/ 2147483647 w 184"/>
              <a:gd name="T95" fmla="*/ 2147483647 h 941"/>
              <a:gd name="T96" fmla="*/ 2147483647 w 184"/>
              <a:gd name="T97" fmla="*/ 2147483647 h 941"/>
              <a:gd name="T98" fmla="*/ 2147483647 w 184"/>
              <a:gd name="T99" fmla="*/ 2147483647 h 941"/>
              <a:gd name="T100" fmla="*/ 2147483647 w 184"/>
              <a:gd name="T101" fmla="*/ 2147483647 h 941"/>
              <a:gd name="T102" fmla="*/ 2147483647 w 184"/>
              <a:gd name="T103" fmla="*/ 2147483647 h 941"/>
              <a:gd name="T104" fmla="*/ 2147483647 w 184"/>
              <a:gd name="T105" fmla="*/ 2147483647 h 941"/>
              <a:gd name="T106" fmla="*/ 2147483647 w 184"/>
              <a:gd name="T107" fmla="*/ 2147483647 h 941"/>
              <a:gd name="T108" fmla="*/ 2147483647 w 184"/>
              <a:gd name="T109" fmla="*/ 2147483647 h 941"/>
              <a:gd name="T110" fmla="*/ 2147483647 w 184"/>
              <a:gd name="T111" fmla="*/ 2147483647 h 941"/>
              <a:gd name="T112" fmla="*/ 2147483647 w 184"/>
              <a:gd name="T113" fmla="*/ 2147483647 h 941"/>
              <a:gd name="T114" fmla="*/ 2147483647 w 184"/>
              <a:gd name="T115" fmla="*/ 2147483647 h 941"/>
              <a:gd name="T116" fmla="*/ 2147483647 w 184"/>
              <a:gd name="T117" fmla="*/ 2147483647 h 9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941"/>
              <a:gd name="T179" fmla="*/ 184 w 184"/>
              <a:gd name="T180" fmla="*/ 941 h 9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941">
                <a:moveTo>
                  <a:pt x="119" y="14"/>
                </a:moveTo>
                <a:lnTo>
                  <a:pt x="76" y="1"/>
                </a:lnTo>
                <a:lnTo>
                  <a:pt x="44" y="0"/>
                </a:lnTo>
                <a:lnTo>
                  <a:pt x="16" y="9"/>
                </a:lnTo>
                <a:lnTo>
                  <a:pt x="5" y="40"/>
                </a:lnTo>
                <a:lnTo>
                  <a:pt x="5" y="69"/>
                </a:lnTo>
                <a:lnTo>
                  <a:pt x="21" y="102"/>
                </a:lnTo>
                <a:lnTo>
                  <a:pt x="33" y="101"/>
                </a:lnTo>
                <a:lnTo>
                  <a:pt x="16" y="139"/>
                </a:lnTo>
                <a:lnTo>
                  <a:pt x="0" y="202"/>
                </a:lnTo>
                <a:lnTo>
                  <a:pt x="0" y="256"/>
                </a:lnTo>
                <a:lnTo>
                  <a:pt x="5" y="324"/>
                </a:lnTo>
                <a:lnTo>
                  <a:pt x="16" y="391"/>
                </a:lnTo>
                <a:lnTo>
                  <a:pt x="37" y="395"/>
                </a:lnTo>
                <a:lnTo>
                  <a:pt x="37" y="416"/>
                </a:lnTo>
                <a:lnTo>
                  <a:pt x="49" y="423"/>
                </a:lnTo>
                <a:lnTo>
                  <a:pt x="49" y="491"/>
                </a:lnTo>
                <a:lnTo>
                  <a:pt x="60" y="505"/>
                </a:lnTo>
                <a:lnTo>
                  <a:pt x="60" y="631"/>
                </a:lnTo>
                <a:lnTo>
                  <a:pt x="60" y="710"/>
                </a:lnTo>
                <a:lnTo>
                  <a:pt x="43" y="799"/>
                </a:lnTo>
                <a:lnTo>
                  <a:pt x="36" y="914"/>
                </a:lnTo>
                <a:lnTo>
                  <a:pt x="54" y="922"/>
                </a:lnTo>
                <a:lnTo>
                  <a:pt x="54" y="936"/>
                </a:lnTo>
                <a:lnTo>
                  <a:pt x="86" y="936"/>
                </a:lnTo>
                <a:lnTo>
                  <a:pt x="90" y="931"/>
                </a:lnTo>
                <a:lnTo>
                  <a:pt x="103" y="931"/>
                </a:lnTo>
                <a:lnTo>
                  <a:pt x="104" y="940"/>
                </a:lnTo>
                <a:lnTo>
                  <a:pt x="125" y="936"/>
                </a:lnTo>
                <a:lnTo>
                  <a:pt x="174" y="931"/>
                </a:lnTo>
                <a:lnTo>
                  <a:pt x="174" y="923"/>
                </a:lnTo>
                <a:lnTo>
                  <a:pt x="130" y="905"/>
                </a:lnTo>
                <a:lnTo>
                  <a:pt x="130" y="889"/>
                </a:lnTo>
                <a:lnTo>
                  <a:pt x="167" y="881"/>
                </a:lnTo>
                <a:lnTo>
                  <a:pt x="167" y="868"/>
                </a:lnTo>
                <a:lnTo>
                  <a:pt x="141" y="852"/>
                </a:lnTo>
                <a:lnTo>
                  <a:pt x="141" y="724"/>
                </a:lnTo>
                <a:lnTo>
                  <a:pt x="151" y="606"/>
                </a:lnTo>
                <a:lnTo>
                  <a:pt x="148" y="489"/>
                </a:lnTo>
                <a:lnTo>
                  <a:pt x="147" y="423"/>
                </a:lnTo>
                <a:lnTo>
                  <a:pt x="151" y="403"/>
                </a:lnTo>
                <a:lnTo>
                  <a:pt x="151" y="311"/>
                </a:lnTo>
                <a:lnTo>
                  <a:pt x="183" y="290"/>
                </a:lnTo>
                <a:lnTo>
                  <a:pt x="183" y="278"/>
                </a:lnTo>
                <a:lnTo>
                  <a:pt x="114" y="152"/>
                </a:lnTo>
                <a:lnTo>
                  <a:pt x="81" y="136"/>
                </a:lnTo>
                <a:lnTo>
                  <a:pt x="86" y="128"/>
                </a:lnTo>
                <a:lnTo>
                  <a:pt x="108" y="123"/>
                </a:lnTo>
                <a:lnTo>
                  <a:pt x="108" y="115"/>
                </a:lnTo>
                <a:lnTo>
                  <a:pt x="114" y="111"/>
                </a:lnTo>
                <a:lnTo>
                  <a:pt x="114" y="102"/>
                </a:lnTo>
                <a:lnTo>
                  <a:pt x="119" y="98"/>
                </a:lnTo>
                <a:lnTo>
                  <a:pt x="114" y="93"/>
                </a:lnTo>
                <a:lnTo>
                  <a:pt x="119" y="90"/>
                </a:lnTo>
                <a:lnTo>
                  <a:pt x="108" y="69"/>
                </a:lnTo>
                <a:lnTo>
                  <a:pt x="114" y="56"/>
                </a:lnTo>
                <a:lnTo>
                  <a:pt x="108" y="43"/>
                </a:lnTo>
                <a:lnTo>
                  <a:pt x="119" y="36"/>
                </a:lnTo>
                <a:lnTo>
                  <a:pt x="119" y="14"/>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grpSp>
        <p:nvGrpSpPr>
          <p:cNvPr id="34" name="Group 28"/>
          <p:cNvGrpSpPr>
            <a:grpSpLocks/>
          </p:cNvGrpSpPr>
          <p:nvPr/>
        </p:nvGrpSpPr>
        <p:grpSpPr bwMode="auto">
          <a:xfrm>
            <a:off x="6473271" y="2767829"/>
            <a:ext cx="231775" cy="1490662"/>
            <a:chOff x="4654" y="2731"/>
            <a:chExt cx="174" cy="1043"/>
          </a:xfrm>
        </p:grpSpPr>
        <p:sp>
          <p:nvSpPr>
            <p:cNvPr id="35" name="Rectangle 29"/>
            <p:cNvSpPr>
              <a:spLocks noChangeArrowheads="1"/>
            </p:cNvSpPr>
            <p:nvPr/>
          </p:nvSpPr>
          <p:spPr bwMode="auto">
            <a:xfrm>
              <a:off x="4656" y="2732"/>
              <a:ext cx="168" cy="1042"/>
            </a:xfrm>
            <a:prstGeom prst="rect">
              <a:avLst/>
            </a:prstGeom>
            <a:solidFill>
              <a:srgbClr val="4D4D4D"/>
            </a:solidFill>
            <a:ln w="127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a:solidFill>
                  <a:srgbClr val="737377"/>
                </a:solidFill>
                <a:ea typeface="MS PGothic" pitchFamily="34" charset="-128"/>
              </a:endParaRPr>
            </a:p>
          </p:txBody>
        </p:sp>
        <p:sp>
          <p:nvSpPr>
            <p:cNvPr id="36" name="Line 30"/>
            <p:cNvSpPr>
              <a:spLocks noChangeShapeType="1"/>
            </p:cNvSpPr>
            <p:nvPr/>
          </p:nvSpPr>
          <p:spPr bwMode="auto">
            <a:xfrm>
              <a:off x="4657" y="2838"/>
              <a:ext cx="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37" name="Line 31"/>
            <p:cNvSpPr>
              <a:spLocks noChangeShapeType="1"/>
            </p:cNvSpPr>
            <p:nvPr/>
          </p:nvSpPr>
          <p:spPr bwMode="auto">
            <a:xfrm>
              <a:off x="4657" y="2954"/>
              <a:ext cx="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38" name="Line 32"/>
            <p:cNvSpPr>
              <a:spLocks noChangeShapeType="1"/>
            </p:cNvSpPr>
            <p:nvPr/>
          </p:nvSpPr>
          <p:spPr bwMode="auto">
            <a:xfrm>
              <a:off x="4657" y="3074"/>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39" name="Line 33"/>
            <p:cNvSpPr>
              <a:spLocks noChangeShapeType="1"/>
            </p:cNvSpPr>
            <p:nvPr/>
          </p:nvSpPr>
          <p:spPr bwMode="auto">
            <a:xfrm>
              <a:off x="4657" y="3191"/>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Line 34"/>
            <p:cNvSpPr>
              <a:spLocks noChangeShapeType="1"/>
            </p:cNvSpPr>
            <p:nvPr/>
          </p:nvSpPr>
          <p:spPr bwMode="auto">
            <a:xfrm>
              <a:off x="4657" y="3301"/>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Line 35"/>
            <p:cNvSpPr>
              <a:spLocks noChangeShapeType="1"/>
            </p:cNvSpPr>
            <p:nvPr/>
          </p:nvSpPr>
          <p:spPr bwMode="auto">
            <a:xfrm>
              <a:off x="4657" y="3414"/>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2" name="Line 36"/>
            <p:cNvSpPr>
              <a:spLocks noChangeShapeType="1"/>
            </p:cNvSpPr>
            <p:nvPr/>
          </p:nvSpPr>
          <p:spPr bwMode="auto">
            <a:xfrm>
              <a:off x="4654" y="3534"/>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3" name="Line 37"/>
            <p:cNvSpPr>
              <a:spLocks noChangeShapeType="1"/>
            </p:cNvSpPr>
            <p:nvPr/>
          </p:nvSpPr>
          <p:spPr bwMode="auto">
            <a:xfrm>
              <a:off x="4657" y="3661"/>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4" name="Line 38"/>
            <p:cNvSpPr>
              <a:spLocks noChangeShapeType="1"/>
            </p:cNvSpPr>
            <p:nvPr/>
          </p:nvSpPr>
          <p:spPr bwMode="auto">
            <a:xfrm>
              <a:off x="4738" y="2731"/>
              <a:ext cx="0" cy="10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Line 39"/>
            <p:cNvSpPr>
              <a:spLocks noChangeShapeType="1"/>
            </p:cNvSpPr>
            <p:nvPr/>
          </p:nvSpPr>
          <p:spPr bwMode="auto">
            <a:xfrm>
              <a:off x="4739" y="2958"/>
              <a:ext cx="0" cy="11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6" name="Line 40"/>
            <p:cNvSpPr>
              <a:spLocks noChangeShapeType="1"/>
            </p:cNvSpPr>
            <p:nvPr/>
          </p:nvSpPr>
          <p:spPr bwMode="auto">
            <a:xfrm>
              <a:off x="4739" y="3191"/>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7" name="Line 41"/>
            <p:cNvSpPr>
              <a:spLocks noChangeShapeType="1"/>
            </p:cNvSpPr>
            <p:nvPr/>
          </p:nvSpPr>
          <p:spPr bwMode="auto">
            <a:xfrm>
              <a:off x="4739" y="3417"/>
              <a:ext cx="0" cy="1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48" name="Line 42"/>
            <p:cNvSpPr>
              <a:spLocks noChangeShapeType="1"/>
            </p:cNvSpPr>
            <p:nvPr/>
          </p:nvSpPr>
          <p:spPr bwMode="auto">
            <a:xfrm>
              <a:off x="4739" y="3664"/>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9" name="Group 43"/>
          <p:cNvGrpSpPr>
            <a:grpSpLocks/>
          </p:cNvGrpSpPr>
          <p:nvPr/>
        </p:nvGrpSpPr>
        <p:grpSpPr bwMode="auto">
          <a:xfrm>
            <a:off x="5322334" y="2761479"/>
            <a:ext cx="230187" cy="1490662"/>
            <a:chOff x="3786" y="2727"/>
            <a:chExt cx="173" cy="1043"/>
          </a:xfrm>
        </p:grpSpPr>
        <p:sp>
          <p:nvSpPr>
            <p:cNvPr id="50" name="Rectangle 44"/>
            <p:cNvSpPr>
              <a:spLocks noChangeArrowheads="1"/>
            </p:cNvSpPr>
            <p:nvPr/>
          </p:nvSpPr>
          <p:spPr bwMode="auto">
            <a:xfrm>
              <a:off x="3788" y="2727"/>
              <a:ext cx="167" cy="1042"/>
            </a:xfrm>
            <a:prstGeom prst="rect">
              <a:avLst/>
            </a:prstGeom>
            <a:solidFill>
              <a:srgbClr val="4D4D4D"/>
            </a:solidFill>
            <a:ln w="127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a:solidFill>
                  <a:srgbClr val="737377"/>
                </a:solidFill>
                <a:ea typeface="MS PGothic" pitchFamily="34" charset="-128"/>
              </a:endParaRPr>
            </a:p>
          </p:txBody>
        </p:sp>
        <p:sp>
          <p:nvSpPr>
            <p:cNvPr id="51" name="Line 45"/>
            <p:cNvSpPr>
              <a:spLocks noChangeShapeType="1"/>
            </p:cNvSpPr>
            <p:nvPr/>
          </p:nvSpPr>
          <p:spPr bwMode="auto">
            <a:xfrm>
              <a:off x="3788" y="2833"/>
              <a:ext cx="16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2" name="Line 46"/>
            <p:cNvSpPr>
              <a:spLocks noChangeShapeType="1"/>
            </p:cNvSpPr>
            <p:nvPr/>
          </p:nvSpPr>
          <p:spPr bwMode="auto">
            <a:xfrm>
              <a:off x="3788" y="2950"/>
              <a:ext cx="16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3" name="Line 47"/>
            <p:cNvSpPr>
              <a:spLocks noChangeShapeType="1"/>
            </p:cNvSpPr>
            <p:nvPr/>
          </p:nvSpPr>
          <p:spPr bwMode="auto">
            <a:xfrm>
              <a:off x="3788" y="307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4" name="Line 48"/>
            <p:cNvSpPr>
              <a:spLocks noChangeShapeType="1"/>
            </p:cNvSpPr>
            <p:nvPr/>
          </p:nvSpPr>
          <p:spPr bwMode="auto">
            <a:xfrm>
              <a:off x="3788" y="318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5" name="Line 49"/>
            <p:cNvSpPr>
              <a:spLocks noChangeShapeType="1"/>
            </p:cNvSpPr>
            <p:nvPr/>
          </p:nvSpPr>
          <p:spPr bwMode="auto">
            <a:xfrm>
              <a:off x="3788" y="329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6" name="Line 50"/>
            <p:cNvSpPr>
              <a:spLocks noChangeShapeType="1"/>
            </p:cNvSpPr>
            <p:nvPr/>
          </p:nvSpPr>
          <p:spPr bwMode="auto">
            <a:xfrm>
              <a:off x="3788" y="341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7" name="Line 51"/>
            <p:cNvSpPr>
              <a:spLocks noChangeShapeType="1"/>
            </p:cNvSpPr>
            <p:nvPr/>
          </p:nvSpPr>
          <p:spPr bwMode="auto">
            <a:xfrm>
              <a:off x="3786" y="353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8" name="Line 52"/>
            <p:cNvSpPr>
              <a:spLocks noChangeShapeType="1"/>
            </p:cNvSpPr>
            <p:nvPr/>
          </p:nvSpPr>
          <p:spPr bwMode="auto">
            <a:xfrm>
              <a:off x="3788" y="365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59" name="Line 53"/>
            <p:cNvSpPr>
              <a:spLocks noChangeShapeType="1"/>
            </p:cNvSpPr>
            <p:nvPr/>
          </p:nvSpPr>
          <p:spPr bwMode="auto">
            <a:xfrm>
              <a:off x="3870" y="2727"/>
              <a:ext cx="0" cy="10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0" name="Line 54"/>
            <p:cNvSpPr>
              <a:spLocks noChangeShapeType="1"/>
            </p:cNvSpPr>
            <p:nvPr/>
          </p:nvSpPr>
          <p:spPr bwMode="auto">
            <a:xfrm>
              <a:off x="3871" y="2953"/>
              <a:ext cx="0" cy="11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1" name="Line 55"/>
            <p:cNvSpPr>
              <a:spLocks noChangeShapeType="1"/>
            </p:cNvSpPr>
            <p:nvPr/>
          </p:nvSpPr>
          <p:spPr bwMode="auto">
            <a:xfrm>
              <a:off x="3871" y="3187"/>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2" name="Line 56"/>
            <p:cNvSpPr>
              <a:spLocks noChangeShapeType="1"/>
            </p:cNvSpPr>
            <p:nvPr/>
          </p:nvSpPr>
          <p:spPr bwMode="auto">
            <a:xfrm>
              <a:off x="3871" y="3412"/>
              <a:ext cx="0" cy="11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3" name="Line 57"/>
            <p:cNvSpPr>
              <a:spLocks noChangeShapeType="1"/>
            </p:cNvSpPr>
            <p:nvPr/>
          </p:nvSpPr>
          <p:spPr bwMode="auto">
            <a:xfrm>
              <a:off x="3871" y="3660"/>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64" name="Group 58"/>
          <p:cNvGrpSpPr>
            <a:grpSpLocks/>
          </p:cNvGrpSpPr>
          <p:nvPr/>
        </p:nvGrpSpPr>
        <p:grpSpPr bwMode="auto">
          <a:xfrm>
            <a:off x="4109484" y="2761479"/>
            <a:ext cx="230187" cy="1490662"/>
            <a:chOff x="2872" y="2727"/>
            <a:chExt cx="174" cy="1043"/>
          </a:xfrm>
        </p:grpSpPr>
        <p:sp>
          <p:nvSpPr>
            <p:cNvPr id="65" name="Rectangle 59"/>
            <p:cNvSpPr>
              <a:spLocks noChangeArrowheads="1"/>
            </p:cNvSpPr>
            <p:nvPr/>
          </p:nvSpPr>
          <p:spPr bwMode="auto">
            <a:xfrm>
              <a:off x="2874" y="2727"/>
              <a:ext cx="168" cy="1042"/>
            </a:xfrm>
            <a:prstGeom prst="rect">
              <a:avLst/>
            </a:prstGeom>
            <a:solidFill>
              <a:srgbClr val="4D4D4D"/>
            </a:solidFill>
            <a:ln w="127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a:solidFill>
                  <a:srgbClr val="737377"/>
                </a:solidFill>
                <a:ea typeface="MS PGothic" pitchFamily="34" charset="-128"/>
              </a:endParaRPr>
            </a:p>
          </p:txBody>
        </p:sp>
        <p:sp>
          <p:nvSpPr>
            <p:cNvPr id="66" name="Line 60"/>
            <p:cNvSpPr>
              <a:spLocks noChangeShapeType="1"/>
            </p:cNvSpPr>
            <p:nvPr/>
          </p:nvSpPr>
          <p:spPr bwMode="auto">
            <a:xfrm>
              <a:off x="2875" y="2833"/>
              <a:ext cx="1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7" name="Line 61"/>
            <p:cNvSpPr>
              <a:spLocks noChangeShapeType="1"/>
            </p:cNvSpPr>
            <p:nvPr/>
          </p:nvSpPr>
          <p:spPr bwMode="auto">
            <a:xfrm>
              <a:off x="2875" y="2950"/>
              <a:ext cx="1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8" name="Line 62"/>
            <p:cNvSpPr>
              <a:spLocks noChangeShapeType="1"/>
            </p:cNvSpPr>
            <p:nvPr/>
          </p:nvSpPr>
          <p:spPr bwMode="auto">
            <a:xfrm>
              <a:off x="2875" y="307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69" name="Line 63"/>
            <p:cNvSpPr>
              <a:spLocks noChangeShapeType="1"/>
            </p:cNvSpPr>
            <p:nvPr/>
          </p:nvSpPr>
          <p:spPr bwMode="auto">
            <a:xfrm>
              <a:off x="2875" y="318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0" name="Line 64"/>
            <p:cNvSpPr>
              <a:spLocks noChangeShapeType="1"/>
            </p:cNvSpPr>
            <p:nvPr/>
          </p:nvSpPr>
          <p:spPr bwMode="auto">
            <a:xfrm>
              <a:off x="2875" y="329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1" name="Line 65"/>
            <p:cNvSpPr>
              <a:spLocks noChangeShapeType="1"/>
            </p:cNvSpPr>
            <p:nvPr/>
          </p:nvSpPr>
          <p:spPr bwMode="auto">
            <a:xfrm>
              <a:off x="2875" y="341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2" name="Line 66"/>
            <p:cNvSpPr>
              <a:spLocks noChangeShapeType="1"/>
            </p:cNvSpPr>
            <p:nvPr/>
          </p:nvSpPr>
          <p:spPr bwMode="auto">
            <a:xfrm>
              <a:off x="2872" y="353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3" name="Line 67"/>
            <p:cNvSpPr>
              <a:spLocks noChangeShapeType="1"/>
            </p:cNvSpPr>
            <p:nvPr/>
          </p:nvSpPr>
          <p:spPr bwMode="auto">
            <a:xfrm>
              <a:off x="2875" y="365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4" name="Line 68"/>
            <p:cNvSpPr>
              <a:spLocks noChangeShapeType="1"/>
            </p:cNvSpPr>
            <p:nvPr/>
          </p:nvSpPr>
          <p:spPr bwMode="auto">
            <a:xfrm>
              <a:off x="2956" y="2727"/>
              <a:ext cx="0" cy="10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5" name="Line 69"/>
            <p:cNvSpPr>
              <a:spLocks noChangeShapeType="1"/>
            </p:cNvSpPr>
            <p:nvPr/>
          </p:nvSpPr>
          <p:spPr bwMode="auto">
            <a:xfrm>
              <a:off x="2957" y="2953"/>
              <a:ext cx="0" cy="11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6" name="Line 70"/>
            <p:cNvSpPr>
              <a:spLocks noChangeShapeType="1"/>
            </p:cNvSpPr>
            <p:nvPr/>
          </p:nvSpPr>
          <p:spPr bwMode="auto">
            <a:xfrm>
              <a:off x="2957" y="3187"/>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7" name="Line 71"/>
            <p:cNvSpPr>
              <a:spLocks noChangeShapeType="1"/>
            </p:cNvSpPr>
            <p:nvPr/>
          </p:nvSpPr>
          <p:spPr bwMode="auto">
            <a:xfrm>
              <a:off x="2957" y="3412"/>
              <a:ext cx="0" cy="11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78" name="Line 72"/>
            <p:cNvSpPr>
              <a:spLocks noChangeShapeType="1"/>
            </p:cNvSpPr>
            <p:nvPr/>
          </p:nvSpPr>
          <p:spPr bwMode="auto">
            <a:xfrm>
              <a:off x="2957" y="3660"/>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79" name="Group 73"/>
          <p:cNvGrpSpPr>
            <a:grpSpLocks/>
          </p:cNvGrpSpPr>
          <p:nvPr/>
        </p:nvGrpSpPr>
        <p:grpSpPr bwMode="auto">
          <a:xfrm>
            <a:off x="2842659" y="2761479"/>
            <a:ext cx="230187" cy="1490662"/>
            <a:chOff x="1918" y="2727"/>
            <a:chExt cx="174" cy="1043"/>
          </a:xfrm>
        </p:grpSpPr>
        <p:sp>
          <p:nvSpPr>
            <p:cNvPr id="80" name="Rectangle 74"/>
            <p:cNvSpPr>
              <a:spLocks noChangeArrowheads="1"/>
            </p:cNvSpPr>
            <p:nvPr/>
          </p:nvSpPr>
          <p:spPr bwMode="auto">
            <a:xfrm>
              <a:off x="1920" y="2727"/>
              <a:ext cx="168" cy="1042"/>
            </a:xfrm>
            <a:prstGeom prst="rect">
              <a:avLst/>
            </a:prstGeom>
            <a:solidFill>
              <a:srgbClr val="4D4D4D"/>
            </a:solidFill>
            <a:ln w="127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a:solidFill>
                  <a:srgbClr val="737377"/>
                </a:solidFill>
                <a:ea typeface="MS PGothic" pitchFamily="34" charset="-128"/>
              </a:endParaRPr>
            </a:p>
          </p:txBody>
        </p:sp>
        <p:sp>
          <p:nvSpPr>
            <p:cNvPr id="81" name="Line 75"/>
            <p:cNvSpPr>
              <a:spLocks noChangeShapeType="1"/>
            </p:cNvSpPr>
            <p:nvPr/>
          </p:nvSpPr>
          <p:spPr bwMode="auto">
            <a:xfrm>
              <a:off x="1921" y="2833"/>
              <a:ext cx="16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2" name="Line 76"/>
            <p:cNvSpPr>
              <a:spLocks noChangeShapeType="1"/>
            </p:cNvSpPr>
            <p:nvPr/>
          </p:nvSpPr>
          <p:spPr bwMode="auto">
            <a:xfrm>
              <a:off x="1921" y="2950"/>
              <a:ext cx="16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3" name="Line 77"/>
            <p:cNvSpPr>
              <a:spLocks noChangeShapeType="1"/>
            </p:cNvSpPr>
            <p:nvPr/>
          </p:nvSpPr>
          <p:spPr bwMode="auto">
            <a:xfrm>
              <a:off x="1921" y="307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4" name="Line 78"/>
            <p:cNvSpPr>
              <a:spLocks noChangeShapeType="1"/>
            </p:cNvSpPr>
            <p:nvPr/>
          </p:nvSpPr>
          <p:spPr bwMode="auto">
            <a:xfrm>
              <a:off x="1921" y="318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5" name="Line 79"/>
            <p:cNvSpPr>
              <a:spLocks noChangeShapeType="1"/>
            </p:cNvSpPr>
            <p:nvPr/>
          </p:nvSpPr>
          <p:spPr bwMode="auto">
            <a:xfrm>
              <a:off x="1921" y="329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6" name="Line 80"/>
            <p:cNvSpPr>
              <a:spLocks noChangeShapeType="1"/>
            </p:cNvSpPr>
            <p:nvPr/>
          </p:nvSpPr>
          <p:spPr bwMode="auto">
            <a:xfrm>
              <a:off x="1921" y="341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7" name="Line 81"/>
            <p:cNvSpPr>
              <a:spLocks noChangeShapeType="1"/>
            </p:cNvSpPr>
            <p:nvPr/>
          </p:nvSpPr>
          <p:spPr bwMode="auto">
            <a:xfrm>
              <a:off x="1918" y="353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8" name="Line 82"/>
            <p:cNvSpPr>
              <a:spLocks noChangeShapeType="1"/>
            </p:cNvSpPr>
            <p:nvPr/>
          </p:nvSpPr>
          <p:spPr bwMode="auto">
            <a:xfrm>
              <a:off x="1921" y="365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89" name="Line 83"/>
            <p:cNvSpPr>
              <a:spLocks noChangeShapeType="1"/>
            </p:cNvSpPr>
            <p:nvPr/>
          </p:nvSpPr>
          <p:spPr bwMode="auto">
            <a:xfrm>
              <a:off x="2002" y="2727"/>
              <a:ext cx="0" cy="10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0" name="Line 84"/>
            <p:cNvSpPr>
              <a:spLocks noChangeShapeType="1"/>
            </p:cNvSpPr>
            <p:nvPr/>
          </p:nvSpPr>
          <p:spPr bwMode="auto">
            <a:xfrm>
              <a:off x="2003" y="2953"/>
              <a:ext cx="0" cy="11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1" name="Line 85"/>
            <p:cNvSpPr>
              <a:spLocks noChangeShapeType="1"/>
            </p:cNvSpPr>
            <p:nvPr/>
          </p:nvSpPr>
          <p:spPr bwMode="auto">
            <a:xfrm>
              <a:off x="2003" y="3187"/>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2" name="Line 86"/>
            <p:cNvSpPr>
              <a:spLocks noChangeShapeType="1"/>
            </p:cNvSpPr>
            <p:nvPr/>
          </p:nvSpPr>
          <p:spPr bwMode="auto">
            <a:xfrm>
              <a:off x="2003" y="3412"/>
              <a:ext cx="0" cy="11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3" name="Line 87"/>
            <p:cNvSpPr>
              <a:spLocks noChangeShapeType="1"/>
            </p:cNvSpPr>
            <p:nvPr/>
          </p:nvSpPr>
          <p:spPr bwMode="auto">
            <a:xfrm>
              <a:off x="2003" y="3660"/>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94" name="Group 88"/>
          <p:cNvGrpSpPr>
            <a:grpSpLocks/>
          </p:cNvGrpSpPr>
          <p:nvPr/>
        </p:nvGrpSpPr>
        <p:grpSpPr bwMode="auto">
          <a:xfrm>
            <a:off x="1709184" y="2761479"/>
            <a:ext cx="230187" cy="1490662"/>
            <a:chOff x="1064" y="2727"/>
            <a:chExt cx="174" cy="1043"/>
          </a:xfrm>
        </p:grpSpPr>
        <p:sp>
          <p:nvSpPr>
            <p:cNvPr id="95" name="Rectangle 89"/>
            <p:cNvSpPr>
              <a:spLocks noChangeArrowheads="1"/>
            </p:cNvSpPr>
            <p:nvPr/>
          </p:nvSpPr>
          <p:spPr bwMode="auto">
            <a:xfrm>
              <a:off x="1066" y="2727"/>
              <a:ext cx="168" cy="1042"/>
            </a:xfrm>
            <a:prstGeom prst="rect">
              <a:avLst/>
            </a:prstGeom>
            <a:solidFill>
              <a:srgbClr val="4D4D4D"/>
            </a:solidFill>
            <a:ln w="12700">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a:solidFill>
                  <a:srgbClr val="737377"/>
                </a:solidFill>
                <a:ea typeface="MS PGothic" pitchFamily="34" charset="-128"/>
              </a:endParaRPr>
            </a:p>
          </p:txBody>
        </p:sp>
        <p:sp>
          <p:nvSpPr>
            <p:cNvPr id="96" name="Line 90"/>
            <p:cNvSpPr>
              <a:spLocks noChangeShapeType="1"/>
            </p:cNvSpPr>
            <p:nvPr/>
          </p:nvSpPr>
          <p:spPr bwMode="auto">
            <a:xfrm>
              <a:off x="1067" y="2833"/>
              <a:ext cx="1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7" name="Line 91"/>
            <p:cNvSpPr>
              <a:spLocks noChangeShapeType="1"/>
            </p:cNvSpPr>
            <p:nvPr/>
          </p:nvSpPr>
          <p:spPr bwMode="auto">
            <a:xfrm>
              <a:off x="1067" y="2950"/>
              <a:ext cx="1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8" name="Line 92"/>
            <p:cNvSpPr>
              <a:spLocks noChangeShapeType="1"/>
            </p:cNvSpPr>
            <p:nvPr/>
          </p:nvSpPr>
          <p:spPr bwMode="auto">
            <a:xfrm>
              <a:off x="1067" y="307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99" name="Line 93"/>
            <p:cNvSpPr>
              <a:spLocks noChangeShapeType="1"/>
            </p:cNvSpPr>
            <p:nvPr/>
          </p:nvSpPr>
          <p:spPr bwMode="auto">
            <a:xfrm>
              <a:off x="1067" y="318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0" name="Line 94"/>
            <p:cNvSpPr>
              <a:spLocks noChangeShapeType="1"/>
            </p:cNvSpPr>
            <p:nvPr/>
          </p:nvSpPr>
          <p:spPr bwMode="auto">
            <a:xfrm>
              <a:off x="1067" y="329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1" name="Line 95"/>
            <p:cNvSpPr>
              <a:spLocks noChangeShapeType="1"/>
            </p:cNvSpPr>
            <p:nvPr/>
          </p:nvSpPr>
          <p:spPr bwMode="auto">
            <a:xfrm>
              <a:off x="1067" y="341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2" name="Line 96"/>
            <p:cNvSpPr>
              <a:spLocks noChangeShapeType="1"/>
            </p:cNvSpPr>
            <p:nvPr/>
          </p:nvSpPr>
          <p:spPr bwMode="auto">
            <a:xfrm>
              <a:off x="1064" y="3530"/>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3" name="Line 97"/>
            <p:cNvSpPr>
              <a:spLocks noChangeShapeType="1"/>
            </p:cNvSpPr>
            <p:nvPr/>
          </p:nvSpPr>
          <p:spPr bwMode="auto">
            <a:xfrm>
              <a:off x="1067" y="3657"/>
              <a:ext cx="1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4" name="Line 98"/>
            <p:cNvSpPr>
              <a:spLocks noChangeShapeType="1"/>
            </p:cNvSpPr>
            <p:nvPr/>
          </p:nvSpPr>
          <p:spPr bwMode="auto">
            <a:xfrm>
              <a:off x="1148" y="2727"/>
              <a:ext cx="0" cy="10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5" name="Line 99"/>
            <p:cNvSpPr>
              <a:spLocks noChangeShapeType="1"/>
            </p:cNvSpPr>
            <p:nvPr/>
          </p:nvSpPr>
          <p:spPr bwMode="auto">
            <a:xfrm>
              <a:off x="1149" y="2953"/>
              <a:ext cx="0" cy="11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6" name="Line 100"/>
            <p:cNvSpPr>
              <a:spLocks noChangeShapeType="1"/>
            </p:cNvSpPr>
            <p:nvPr/>
          </p:nvSpPr>
          <p:spPr bwMode="auto">
            <a:xfrm>
              <a:off x="1149" y="3187"/>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7" name="Line 101"/>
            <p:cNvSpPr>
              <a:spLocks noChangeShapeType="1"/>
            </p:cNvSpPr>
            <p:nvPr/>
          </p:nvSpPr>
          <p:spPr bwMode="auto">
            <a:xfrm>
              <a:off x="1149" y="3412"/>
              <a:ext cx="0" cy="11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sp>
          <p:nvSpPr>
            <p:cNvPr id="108" name="Line 102"/>
            <p:cNvSpPr>
              <a:spLocks noChangeShapeType="1"/>
            </p:cNvSpPr>
            <p:nvPr/>
          </p:nvSpPr>
          <p:spPr bwMode="auto">
            <a:xfrm>
              <a:off x="1149" y="3660"/>
              <a:ext cx="0" cy="1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09" name="Freeform 103"/>
          <p:cNvSpPr>
            <a:spLocks/>
          </p:cNvSpPr>
          <p:nvPr/>
        </p:nvSpPr>
        <p:spPr bwMode="auto">
          <a:xfrm>
            <a:off x="7111446" y="2926579"/>
            <a:ext cx="298450" cy="1338262"/>
          </a:xfrm>
          <a:custGeom>
            <a:avLst/>
            <a:gdLst>
              <a:gd name="T0" fmla="*/ 2147483647 w 225"/>
              <a:gd name="T1" fmla="*/ 0 h 937"/>
              <a:gd name="T2" fmla="*/ 2147483647 w 225"/>
              <a:gd name="T3" fmla="*/ 2147483647 h 937"/>
              <a:gd name="T4" fmla="*/ 2147483647 w 225"/>
              <a:gd name="T5" fmla="*/ 2147483647 h 937"/>
              <a:gd name="T6" fmla="*/ 2147483647 w 225"/>
              <a:gd name="T7" fmla="*/ 2147483647 h 937"/>
              <a:gd name="T8" fmla="*/ 2147483647 w 225"/>
              <a:gd name="T9" fmla="*/ 2147483647 h 937"/>
              <a:gd name="T10" fmla="*/ 2147483647 w 225"/>
              <a:gd name="T11" fmla="*/ 2147483647 h 937"/>
              <a:gd name="T12" fmla="*/ 2147483647 w 225"/>
              <a:gd name="T13" fmla="*/ 2147483647 h 937"/>
              <a:gd name="T14" fmla="*/ 2147483647 w 225"/>
              <a:gd name="T15" fmla="*/ 2147483647 h 937"/>
              <a:gd name="T16" fmla="*/ 2147483647 w 225"/>
              <a:gd name="T17" fmla="*/ 2147483647 h 937"/>
              <a:gd name="T18" fmla="*/ 2147483647 w 225"/>
              <a:gd name="T19" fmla="*/ 2147483647 h 937"/>
              <a:gd name="T20" fmla="*/ 2147483647 w 225"/>
              <a:gd name="T21" fmla="*/ 2147483647 h 937"/>
              <a:gd name="T22" fmla="*/ 2147483647 w 225"/>
              <a:gd name="T23" fmla="*/ 2147483647 h 937"/>
              <a:gd name="T24" fmla="*/ 2147483647 w 225"/>
              <a:gd name="T25" fmla="*/ 2147483647 h 937"/>
              <a:gd name="T26" fmla="*/ 2147483647 w 225"/>
              <a:gd name="T27" fmla="*/ 2147483647 h 937"/>
              <a:gd name="T28" fmla="*/ 2147483647 w 225"/>
              <a:gd name="T29" fmla="*/ 2147483647 h 937"/>
              <a:gd name="T30" fmla="*/ 2147483647 w 225"/>
              <a:gd name="T31" fmla="*/ 2147483647 h 937"/>
              <a:gd name="T32" fmla="*/ 2147483647 w 225"/>
              <a:gd name="T33" fmla="*/ 2147483647 h 937"/>
              <a:gd name="T34" fmla="*/ 2147483647 w 225"/>
              <a:gd name="T35" fmla="*/ 2147483647 h 937"/>
              <a:gd name="T36" fmla="*/ 2147483647 w 225"/>
              <a:gd name="T37" fmla="*/ 2147483647 h 937"/>
              <a:gd name="T38" fmla="*/ 2147483647 w 225"/>
              <a:gd name="T39" fmla="*/ 2147483647 h 937"/>
              <a:gd name="T40" fmla="*/ 2147483647 w 225"/>
              <a:gd name="T41" fmla="*/ 2147483647 h 937"/>
              <a:gd name="T42" fmla="*/ 2147483647 w 225"/>
              <a:gd name="T43" fmla="*/ 2147483647 h 937"/>
              <a:gd name="T44" fmla="*/ 2147483647 w 225"/>
              <a:gd name="T45" fmla="*/ 2147483647 h 937"/>
              <a:gd name="T46" fmla="*/ 2147483647 w 225"/>
              <a:gd name="T47" fmla="*/ 2147483647 h 937"/>
              <a:gd name="T48" fmla="*/ 2147483647 w 225"/>
              <a:gd name="T49" fmla="*/ 2147483647 h 937"/>
              <a:gd name="T50" fmla="*/ 2147483647 w 225"/>
              <a:gd name="T51" fmla="*/ 2147483647 h 937"/>
              <a:gd name="T52" fmla="*/ 2147483647 w 225"/>
              <a:gd name="T53" fmla="*/ 2147483647 h 937"/>
              <a:gd name="T54" fmla="*/ 2147483647 w 225"/>
              <a:gd name="T55" fmla="*/ 2147483647 h 937"/>
              <a:gd name="T56" fmla="*/ 0 w 225"/>
              <a:gd name="T57" fmla="*/ 2147483647 h 937"/>
              <a:gd name="T58" fmla="*/ 2147483647 w 225"/>
              <a:gd name="T59" fmla="*/ 2147483647 h 937"/>
              <a:gd name="T60" fmla="*/ 2147483647 w 225"/>
              <a:gd name="T61" fmla="*/ 2147483647 h 937"/>
              <a:gd name="T62" fmla="*/ 2147483647 w 225"/>
              <a:gd name="T63" fmla="*/ 2147483647 h 937"/>
              <a:gd name="T64" fmla="*/ 2147483647 w 225"/>
              <a:gd name="T65" fmla="*/ 2147483647 h 937"/>
              <a:gd name="T66" fmla="*/ 2147483647 w 225"/>
              <a:gd name="T67" fmla="*/ 2147483647 h 937"/>
              <a:gd name="T68" fmla="*/ 2147483647 w 225"/>
              <a:gd name="T69" fmla="*/ 2147483647 h 937"/>
              <a:gd name="T70" fmla="*/ 2147483647 w 225"/>
              <a:gd name="T71" fmla="*/ 2147483647 h 937"/>
              <a:gd name="T72" fmla="*/ 2147483647 w 225"/>
              <a:gd name="T73" fmla="*/ 2147483647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937"/>
              <a:gd name="T113" fmla="*/ 225 w 225"/>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937">
                <a:moveTo>
                  <a:pt x="56" y="12"/>
                </a:moveTo>
                <a:lnTo>
                  <a:pt x="83" y="0"/>
                </a:lnTo>
                <a:lnTo>
                  <a:pt x="112" y="6"/>
                </a:lnTo>
                <a:lnTo>
                  <a:pt x="132" y="29"/>
                </a:lnTo>
                <a:lnTo>
                  <a:pt x="139" y="59"/>
                </a:lnTo>
                <a:lnTo>
                  <a:pt x="133" y="93"/>
                </a:lnTo>
                <a:lnTo>
                  <a:pt x="143" y="113"/>
                </a:lnTo>
                <a:lnTo>
                  <a:pt x="157" y="122"/>
                </a:lnTo>
                <a:lnTo>
                  <a:pt x="196" y="142"/>
                </a:lnTo>
                <a:lnTo>
                  <a:pt x="207" y="156"/>
                </a:lnTo>
                <a:lnTo>
                  <a:pt x="224" y="306"/>
                </a:lnTo>
                <a:lnTo>
                  <a:pt x="217" y="337"/>
                </a:lnTo>
                <a:lnTo>
                  <a:pt x="176" y="350"/>
                </a:lnTo>
                <a:lnTo>
                  <a:pt x="183" y="492"/>
                </a:lnTo>
                <a:lnTo>
                  <a:pt x="155" y="504"/>
                </a:lnTo>
                <a:lnTo>
                  <a:pt x="147" y="608"/>
                </a:lnTo>
                <a:lnTo>
                  <a:pt x="152" y="790"/>
                </a:lnTo>
                <a:lnTo>
                  <a:pt x="155" y="890"/>
                </a:lnTo>
                <a:lnTo>
                  <a:pt x="147" y="892"/>
                </a:lnTo>
                <a:lnTo>
                  <a:pt x="147" y="901"/>
                </a:lnTo>
                <a:lnTo>
                  <a:pt x="125" y="919"/>
                </a:lnTo>
                <a:lnTo>
                  <a:pt x="112" y="932"/>
                </a:lnTo>
                <a:lnTo>
                  <a:pt x="104" y="936"/>
                </a:lnTo>
                <a:lnTo>
                  <a:pt x="93" y="936"/>
                </a:lnTo>
                <a:lnTo>
                  <a:pt x="82" y="932"/>
                </a:lnTo>
                <a:lnTo>
                  <a:pt x="80" y="928"/>
                </a:lnTo>
                <a:lnTo>
                  <a:pt x="82" y="921"/>
                </a:lnTo>
                <a:lnTo>
                  <a:pt x="87" y="913"/>
                </a:lnTo>
                <a:lnTo>
                  <a:pt x="95" y="900"/>
                </a:lnTo>
                <a:lnTo>
                  <a:pt x="106" y="890"/>
                </a:lnTo>
                <a:lnTo>
                  <a:pt x="98" y="894"/>
                </a:lnTo>
                <a:lnTo>
                  <a:pt x="98" y="881"/>
                </a:lnTo>
                <a:lnTo>
                  <a:pt x="66" y="899"/>
                </a:lnTo>
                <a:lnTo>
                  <a:pt x="53" y="899"/>
                </a:lnTo>
                <a:lnTo>
                  <a:pt x="49" y="894"/>
                </a:lnTo>
                <a:lnTo>
                  <a:pt x="49" y="887"/>
                </a:lnTo>
                <a:lnTo>
                  <a:pt x="50" y="882"/>
                </a:lnTo>
                <a:lnTo>
                  <a:pt x="53" y="875"/>
                </a:lnTo>
                <a:lnTo>
                  <a:pt x="61" y="866"/>
                </a:lnTo>
                <a:lnTo>
                  <a:pt x="67" y="858"/>
                </a:lnTo>
                <a:lnTo>
                  <a:pt x="59" y="855"/>
                </a:lnTo>
                <a:lnTo>
                  <a:pt x="52" y="768"/>
                </a:lnTo>
                <a:lnTo>
                  <a:pt x="49" y="627"/>
                </a:lnTo>
                <a:lnTo>
                  <a:pt x="37" y="512"/>
                </a:lnTo>
                <a:lnTo>
                  <a:pt x="33" y="480"/>
                </a:lnTo>
                <a:lnTo>
                  <a:pt x="29" y="462"/>
                </a:lnTo>
                <a:lnTo>
                  <a:pt x="38" y="392"/>
                </a:lnTo>
                <a:lnTo>
                  <a:pt x="41" y="361"/>
                </a:lnTo>
                <a:lnTo>
                  <a:pt x="36" y="365"/>
                </a:lnTo>
                <a:lnTo>
                  <a:pt x="32" y="360"/>
                </a:lnTo>
                <a:lnTo>
                  <a:pt x="29" y="360"/>
                </a:lnTo>
                <a:lnTo>
                  <a:pt x="24" y="356"/>
                </a:lnTo>
                <a:lnTo>
                  <a:pt x="17" y="356"/>
                </a:lnTo>
                <a:lnTo>
                  <a:pt x="14" y="350"/>
                </a:lnTo>
                <a:lnTo>
                  <a:pt x="10" y="348"/>
                </a:lnTo>
                <a:lnTo>
                  <a:pt x="9" y="342"/>
                </a:lnTo>
                <a:lnTo>
                  <a:pt x="4" y="337"/>
                </a:lnTo>
                <a:lnTo>
                  <a:pt x="0" y="329"/>
                </a:lnTo>
                <a:lnTo>
                  <a:pt x="12" y="298"/>
                </a:lnTo>
                <a:lnTo>
                  <a:pt x="7" y="278"/>
                </a:lnTo>
                <a:lnTo>
                  <a:pt x="29" y="298"/>
                </a:lnTo>
                <a:lnTo>
                  <a:pt x="60" y="160"/>
                </a:lnTo>
                <a:lnTo>
                  <a:pt x="85" y="133"/>
                </a:lnTo>
                <a:lnTo>
                  <a:pt x="80" y="127"/>
                </a:lnTo>
                <a:lnTo>
                  <a:pt x="59" y="122"/>
                </a:lnTo>
                <a:lnTo>
                  <a:pt x="57" y="105"/>
                </a:lnTo>
                <a:lnTo>
                  <a:pt x="63" y="100"/>
                </a:lnTo>
                <a:lnTo>
                  <a:pt x="55" y="99"/>
                </a:lnTo>
                <a:lnTo>
                  <a:pt x="56" y="92"/>
                </a:lnTo>
                <a:lnTo>
                  <a:pt x="48" y="88"/>
                </a:lnTo>
                <a:lnTo>
                  <a:pt x="54" y="67"/>
                </a:lnTo>
                <a:lnTo>
                  <a:pt x="49" y="63"/>
                </a:lnTo>
                <a:lnTo>
                  <a:pt x="52" y="33"/>
                </a:lnTo>
                <a:lnTo>
                  <a:pt x="46" y="33"/>
                </a:lnTo>
                <a:lnTo>
                  <a:pt x="56" y="12"/>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0" name="Freeform 104"/>
          <p:cNvSpPr>
            <a:spLocks/>
          </p:cNvSpPr>
          <p:nvPr/>
        </p:nvSpPr>
        <p:spPr bwMode="auto">
          <a:xfrm>
            <a:off x="4758771" y="2934516"/>
            <a:ext cx="361950" cy="1354138"/>
          </a:xfrm>
          <a:custGeom>
            <a:avLst/>
            <a:gdLst>
              <a:gd name="T0" fmla="*/ 2147483647 w 272"/>
              <a:gd name="T1" fmla="*/ 2147483647 h 948"/>
              <a:gd name="T2" fmla="*/ 2147483647 w 272"/>
              <a:gd name="T3" fmla="*/ 2147483647 h 948"/>
              <a:gd name="T4" fmla="*/ 2147483647 w 272"/>
              <a:gd name="T5" fmla="*/ 2147483647 h 948"/>
              <a:gd name="T6" fmla="*/ 2147483647 w 272"/>
              <a:gd name="T7" fmla="*/ 2147483647 h 948"/>
              <a:gd name="T8" fmla="*/ 2147483647 w 272"/>
              <a:gd name="T9" fmla="*/ 2147483647 h 948"/>
              <a:gd name="T10" fmla="*/ 2147483647 w 272"/>
              <a:gd name="T11" fmla="*/ 2147483647 h 948"/>
              <a:gd name="T12" fmla="*/ 2147483647 w 272"/>
              <a:gd name="T13" fmla="*/ 2147483647 h 948"/>
              <a:gd name="T14" fmla="*/ 2147483647 w 272"/>
              <a:gd name="T15" fmla="*/ 2147483647 h 948"/>
              <a:gd name="T16" fmla="*/ 2147483647 w 272"/>
              <a:gd name="T17" fmla="*/ 2147483647 h 948"/>
              <a:gd name="T18" fmla="*/ 0 w 272"/>
              <a:gd name="T19" fmla="*/ 2147483647 h 948"/>
              <a:gd name="T20" fmla="*/ 2147483647 w 272"/>
              <a:gd name="T21" fmla="*/ 2147483647 h 948"/>
              <a:gd name="T22" fmla="*/ 2147483647 w 272"/>
              <a:gd name="T23" fmla="*/ 2147483647 h 948"/>
              <a:gd name="T24" fmla="*/ 2147483647 w 272"/>
              <a:gd name="T25" fmla="*/ 2147483647 h 948"/>
              <a:gd name="T26" fmla="*/ 2147483647 w 272"/>
              <a:gd name="T27" fmla="*/ 2147483647 h 948"/>
              <a:gd name="T28" fmla="*/ 2147483647 w 272"/>
              <a:gd name="T29" fmla="*/ 2147483647 h 948"/>
              <a:gd name="T30" fmla="*/ 2147483647 w 272"/>
              <a:gd name="T31" fmla="*/ 2147483647 h 948"/>
              <a:gd name="T32" fmla="*/ 2147483647 w 272"/>
              <a:gd name="T33" fmla="*/ 2147483647 h 948"/>
              <a:gd name="T34" fmla="*/ 2147483647 w 272"/>
              <a:gd name="T35" fmla="*/ 2147483647 h 948"/>
              <a:gd name="T36" fmla="*/ 2147483647 w 272"/>
              <a:gd name="T37" fmla="*/ 2147483647 h 948"/>
              <a:gd name="T38" fmla="*/ 2147483647 w 272"/>
              <a:gd name="T39" fmla="*/ 2147483647 h 948"/>
              <a:gd name="T40" fmla="*/ 2147483647 w 272"/>
              <a:gd name="T41" fmla="*/ 2147483647 h 948"/>
              <a:gd name="T42" fmla="*/ 2147483647 w 272"/>
              <a:gd name="T43" fmla="*/ 2147483647 h 948"/>
              <a:gd name="T44" fmla="*/ 2147483647 w 272"/>
              <a:gd name="T45" fmla="*/ 2147483647 h 948"/>
              <a:gd name="T46" fmla="*/ 2147483647 w 272"/>
              <a:gd name="T47" fmla="*/ 2147483647 h 948"/>
              <a:gd name="T48" fmla="*/ 2147483647 w 272"/>
              <a:gd name="T49" fmla="*/ 2147483647 h 948"/>
              <a:gd name="T50" fmla="*/ 2147483647 w 272"/>
              <a:gd name="T51" fmla="*/ 2147483647 h 948"/>
              <a:gd name="T52" fmla="*/ 2147483647 w 272"/>
              <a:gd name="T53" fmla="*/ 2147483647 h 948"/>
              <a:gd name="T54" fmla="*/ 2147483647 w 272"/>
              <a:gd name="T55" fmla="*/ 2147483647 h 948"/>
              <a:gd name="T56" fmla="*/ 2147483647 w 272"/>
              <a:gd name="T57" fmla="*/ 2147483647 h 948"/>
              <a:gd name="T58" fmla="*/ 2147483647 w 272"/>
              <a:gd name="T59" fmla="*/ 2147483647 h 948"/>
              <a:gd name="T60" fmla="*/ 2147483647 w 272"/>
              <a:gd name="T61" fmla="*/ 2147483647 h 948"/>
              <a:gd name="T62" fmla="*/ 2147483647 w 272"/>
              <a:gd name="T63" fmla="*/ 2147483647 h 948"/>
              <a:gd name="T64" fmla="*/ 2147483647 w 272"/>
              <a:gd name="T65" fmla="*/ 2147483647 h 948"/>
              <a:gd name="T66" fmla="*/ 2147483647 w 272"/>
              <a:gd name="T67" fmla="*/ 2147483647 h 948"/>
              <a:gd name="T68" fmla="*/ 2147483647 w 272"/>
              <a:gd name="T69" fmla="*/ 2147483647 h 948"/>
              <a:gd name="T70" fmla="*/ 2147483647 w 272"/>
              <a:gd name="T71" fmla="*/ 2147483647 h 948"/>
              <a:gd name="T72" fmla="*/ 2147483647 w 272"/>
              <a:gd name="T73" fmla="*/ 2147483647 h 948"/>
              <a:gd name="T74" fmla="*/ 2147483647 w 272"/>
              <a:gd name="T75" fmla="*/ 2147483647 h 948"/>
              <a:gd name="T76" fmla="*/ 2147483647 w 272"/>
              <a:gd name="T77" fmla="*/ 2147483647 h 948"/>
              <a:gd name="T78" fmla="*/ 2147483647 w 272"/>
              <a:gd name="T79" fmla="*/ 2147483647 h 948"/>
              <a:gd name="T80" fmla="*/ 2147483647 w 272"/>
              <a:gd name="T81" fmla="*/ 2147483647 h 948"/>
              <a:gd name="T82" fmla="*/ 2147483647 w 272"/>
              <a:gd name="T83" fmla="*/ 2147483647 h 948"/>
              <a:gd name="T84" fmla="*/ 2147483647 w 272"/>
              <a:gd name="T85" fmla="*/ 2147483647 h 948"/>
              <a:gd name="T86" fmla="*/ 2147483647 w 272"/>
              <a:gd name="T87" fmla="*/ 2147483647 h 948"/>
              <a:gd name="T88" fmla="*/ 2147483647 w 272"/>
              <a:gd name="T89" fmla="*/ 2147483647 h 948"/>
              <a:gd name="T90" fmla="*/ 2147483647 w 272"/>
              <a:gd name="T91" fmla="*/ 2147483647 h 948"/>
              <a:gd name="T92" fmla="*/ 2147483647 w 272"/>
              <a:gd name="T93" fmla="*/ 2147483647 h 948"/>
              <a:gd name="T94" fmla="*/ 2147483647 w 272"/>
              <a:gd name="T95" fmla="*/ 2147483647 h 948"/>
              <a:gd name="T96" fmla="*/ 2147483647 w 272"/>
              <a:gd name="T97" fmla="*/ 2147483647 h 948"/>
              <a:gd name="T98" fmla="*/ 2147483647 w 272"/>
              <a:gd name="T99" fmla="*/ 0 h 948"/>
              <a:gd name="T100" fmla="*/ 2147483647 w 272"/>
              <a:gd name="T101" fmla="*/ 2147483647 h 948"/>
              <a:gd name="T102" fmla="*/ 2147483647 w 272"/>
              <a:gd name="T103" fmla="*/ 2147483647 h 948"/>
              <a:gd name="T104" fmla="*/ 2147483647 w 272"/>
              <a:gd name="T105" fmla="*/ 2147483647 h 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948"/>
              <a:gd name="T161" fmla="*/ 272 w 272"/>
              <a:gd name="T162" fmla="*/ 948 h 9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948">
                <a:moveTo>
                  <a:pt x="63" y="20"/>
                </a:moveTo>
                <a:lnTo>
                  <a:pt x="63" y="43"/>
                </a:lnTo>
                <a:lnTo>
                  <a:pt x="68" y="49"/>
                </a:lnTo>
                <a:lnTo>
                  <a:pt x="56" y="69"/>
                </a:lnTo>
                <a:lnTo>
                  <a:pt x="63" y="75"/>
                </a:lnTo>
                <a:lnTo>
                  <a:pt x="61" y="81"/>
                </a:lnTo>
                <a:lnTo>
                  <a:pt x="70" y="107"/>
                </a:lnTo>
                <a:lnTo>
                  <a:pt x="70" y="112"/>
                </a:lnTo>
                <a:lnTo>
                  <a:pt x="23" y="136"/>
                </a:lnTo>
                <a:lnTo>
                  <a:pt x="0" y="333"/>
                </a:lnTo>
                <a:lnTo>
                  <a:pt x="28" y="367"/>
                </a:lnTo>
                <a:lnTo>
                  <a:pt x="19" y="474"/>
                </a:lnTo>
                <a:lnTo>
                  <a:pt x="37" y="485"/>
                </a:lnTo>
                <a:lnTo>
                  <a:pt x="44" y="651"/>
                </a:lnTo>
                <a:lnTo>
                  <a:pt x="58" y="819"/>
                </a:lnTo>
                <a:lnTo>
                  <a:pt x="54" y="829"/>
                </a:lnTo>
                <a:lnTo>
                  <a:pt x="5" y="860"/>
                </a:lnTo>
                <a:lnTo>
                  <a:pt x="12" y="866"/>
                </a:lnTo>
                <a:lnTo>
                  <a:pt x="28" y="872"/>
                </a:lnTo>
                <a:lnTo>
                  <a:pt x="58" y="866"/>
                </a:lnTo>
                <a:lnTo>
                  <a:pt x="84" y="854"/>
                </a:lnTo>
                <a:lnTo>
                  <a:pt x="107" y="846"/>
                </a:lnTo>
                <a:lnTo>
                  <a:pt x="107" y="876"/>
                </a:lnTo>
                <a:lnTo>
                  <a:pt x="117" y="876"/>
                </a:lnTo>
                <a:lnTo>
                  <a:pt x="100" y="902"/>
                </a:lnTo>
                <a:lnTo>
                  <a:pt x="107" y="941"/>
                </a:lnTo>
                <a:lnTo>
                  <a:pt x="126" y="947"/>
                </a:lnTo>
                <a:lnTo>
                  <a:pt x="154" y="913"/>
                </a:lnTo>
                <a:lnTo>
                  <a:pt x="154" y="890"/>
                </a:lnTo>
                <a:lnTo>
                  <a:pt x="164" y="888"/>
                </a:lnTo>
                <a:lnTo>
                  <a:pt x="173" y="671"/>
                </a:lnTo>
                <a:lnTo>
                  <a:pt x="164" y="649"/>
                </a:lnTo>
                <a:lnTo>
                  <a:pt x="194" y="505"/>
                </a:lnTo>
                <a:lnTo>
                  <a:pt x="213" y="499"/>
                </a:lnTo>
                <a:lnTo>
                  <a:pt x="222" y="349"/>
                </a:lnTo>
                <a:lnTo>
                  <a:pt x="271" y="331"/>
                </a:lnTo>
                <a:lnTo>
                  <a:pt x="250" y="170"/>
                </a:lnTo>
                <a:lnTo>
                  <a:pt x="173" y="126"/>
                </a:lnTo>
                <a:lnTo>
                  <a:pt x="154" y="110"/>
                </a:lnTo>
                <a:lnTo>
                  <a:pt x="152" y="97"/>
                </a:lnTo>
                <a:lnTo>
                  <a:pt x="159" y="85"/>
                </a:lnTo>
                <a:lnTo>
                  <a:pt x="168" y="75"/>
                </a:lnTo>
                <a:lnTo>
                  <a:pt x="175" y="65"/>
                </a:lnTo>
                <a:lnTo>
                  <a:pt x="180" y="53"/>
                </a:lnTo>
                <a:lnTo>
                  <a:pt x="180" y="41"/>
                </a:lnTo>
                <a:lnTo>
                  <a:pt x="175" y="30"/>
                </a:lnTo>
                <a:lnTo>
                  <a:pt x="166" y="16"/>
                </a:lnTo>
                <a:lnTo>
                  <a:pt x="154" y="8"/>
                </a:lnTo>
                <a:lnTo>
                  <a:pt x="136" y="2"/>
                </a:lnTo>
                <a:lnTo>
                  <a:pt x="117" y="0"/>
                </a:lnTo>
                <a:lnTo>
                  <a:pt x="100" y="2"/>
                </a:lnTo>
                <a:lnTo>
                  <a:pt x="84" y="8"/>
                </a:lnTo>
                <a:lnTo>
                  <a:pt x="63" y="20"/>
                </a:lnTo>
              </a:path>
            </a:pathLst>
          </a:custGeom>
          <a:solidFill>
            <a:srgbClr val="4D4D4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1" name="Freeform 105"/>
          <p:cNvSpPr>
            <a:spLocks/>
          </p:cNvSpPr>
          <p:nvPr/>
        </p:nvSpPr>
        <p:spPr bwMode="auto">
          <a:xfrm>
            <a:off x="4668284" y="3023416"/>
            <a:ext cx="254000" cy="1265238"/>
          </a:xfrm>
          <a:custGeom>
            <a:avLst/>
            <a:gdLst>
              <a:gd name="T0" fmla="*/ 2147483647 w 191"/>
              <a:gd name="T1" fmla="*/ 2147483647 h 886"/>
              <a:gd name="T2" fmla="*/ 2147483647 w 191"/>
              <a:gd name="T3" fmla="*/ 2147483647 h 886"/>
              <a:gd name="T4" fmla="*/ 2147483647 w 191"/>
              <a:gd name="T5" fmla="*/ 2147483647 h 886"/>
              <a:gd name="T6" fmla="*/ 2147483647 w 191"/>
              <a:gd name="T7" fmla="*/ 2147483647 h 886"/>
              <a:gd name="T8" fmla="*/ 2147483647 w 191"/>
              <a:gd name="T9" fmla="*/ 2147483647 h 886"/>
              <a:gd name="T10" fmla="*/ 2147483647 w 191"/>
              <a:gd name="T11" fmla="*/ 2147483647 h 886"/>
              <a:gd name="T12" fmla="*/ 2147483647 w 191"/>
              <a:gd name="T13" fmla="*/ 2147483647 h 886"/>
              <a:gd name="T14" fmla="*/ 2147483647 w 191"/>
              <a:gd name="T15" fmla="*/ 2147483647 h 886"/>
              <a:gd name="T16" fmla="*/ 2147483647 w 191"/>
              <a:gd name="T17" fmla="*/ 2147483647 h 886"/>
              <a:gd name="T18" fmla="*/ 2147483647 w 191"/>
              <a:gd name="T19" fmla="*/ 2147483647 h 886"/>
              <a:gd name="T20" fmla="*/ 2147483647 w 191"/>
              <a:gd name="T21" fmla="*/ 2147483647 h 886"/>
              <a:gd name="T22" fmla="*/ 2147483647 w 191"/>
              <a:gd name="T23" fmla="*/ 2147483647 h 886"/>
              <a:gd name="T24" fmla="*/ 2147483647 w 191"/>
              <a:gd name="T25" fmla="*/ 2147483647 h 886"/>
              <a:gd name="T26" fmla="*/ 2147483647 w 191"/>
              <a:gd name="T27" fmla="*/ 2147483647 h 886"/>
              <a:gd name="T28" fmla="*/ 2147483647 w 191"/>
              <a:gd name="T29" fmla="*/ 2147483647 h 886"/>
              <a:gd name="T30" fmla="*/ 2147483647 w 191"/>
              <a:gd name="T31" fmla="*/ 2147483647 h 886"/>
              <a:gd name="T32" fmla="*/ 2147483647 w 191"/>
              <a:gd name="T33" fmla="*/ 2147483647 h 886"/>
              <a:gd name="T34" fmla="*/ 2147483647 w 191"/>
              <a:gd name="T35" fmla="*/ 2147483647 h 886"/>
              <a:gd name="T36" fmla="*/ 2147483647 w 191"/>
              <a:gd name="T37" fmla="*/ 2147483647 h 886"/>
              <a:gd name="T38" fmla="*/ 2147483647 w 191"/>
              <a:gd name="T39" fmla="*/ 2147483647 h 886"/>
              <a:gd name="T40" fmla="*/ 2147483647 w 191"/>
              <a:gd name="T41" fmla="*/ 2147483647 h 886"/>
              <a:gd name="T42" fmla="*/ 2147483647 w 191"/>
              <a:gd name="T43" fmla="*/ 2147483647 h 886"/>
              <a:gd name="T44" fmla="*/ 2147483647 w 191"/>
              <a:gd name="T45" fmla="*/ 2147483647 h 886"/>
              <a:gd name="T46" fmla="*/ 2147483647 w 191"/>
              <a:gd name="T47" fmla="*/ 2147483647 h 886"/>
              <a:gd name="T48" fmla="*/ 2147483647 w 191"/>
              <a:gd name="T49" fmla="*/ 2147483647 h 886"/>
              <a:gd name="T50" fmla="*/ 2147483647 w 191"/>
              <a:gd name="T51" fmla="*/ 2147483647 h 886"/>
              <a:gd name="T52" fmla="*/ 2147483647 w 191"/>
              <a:gd name="T53" fmla="*/ 2147483647 h 886"/>
              <a:gd name="T54" fmla="*/ 2147483647 w 191"/>
              <a:gd name="T55" fmla="*/ 2147483647 h 886"/>
              <a:gd name="T56" fmla="*/ 2147483647 w 191"/>
              <a:gd name="T57" fmla="*/ 2147483647 h 886"/>
              <a:gd name="T58" fmla="*/ 2147483647 w 191"/>
              <a:gd name="T59" fmla="*/ 2147483647 h 886"/>
              <a:gd name="T60" fmla="*/ 2147483647 w 191"/>
              <a:gd name="T61" fmla="*/ 2147483647 h 886"/>
              <a:gd name="T62" fmla="*/ 2147483647 w 191"/>
              <a:gd name="T63" fmla="*/ 2147483647 h 886"/>
              <a:gd name="T64" fmla="*/ 2147483647 w 191"/>
              <a:gd name="T65" fmla="*/ 2147483647 h 886"/>
              <a:gd name="T66" fmla="*/ 2147483647 w 191"/>
              <a:gd name="T67" fmla="*/ 2147483647 h 886"/>
              <a:gd name="T68" fmla="*/ 2147483647 w 191"/>
              <a:gd name="T69" fmla="*/ 2147483647 h 886"/>
              <a:gd name="T70" fmla="*/ 0 w 191"/>
              <a:gd name="T71" fmla="*/ 2147483647 h 886"/>
              <a:gd name="T72" fmla="*/ 2147483647 w 191"/>
              <a:gd name="T73" fmla="*/ 2147483647 h 886"/>
              <a:gd name="T74" fmla="*/ 2147483647 w 191"/>
              <a:gd name="T75" fmla="*/ 2147483647 h 886"/>
              <a:gd name="T76" fmla="*/ 2147483647 w 191"/>
              <a:gd name="T77" fmla="*/ 2147483647 h 886"/>
              <a:gd name="T78" fmla="*/ 2147483647 w 191"/>
              <a:gd name="T79" fmla="*/ 2147483647 h 886"/>
              <a:gd name="T80" fmla="*/ 2147483647 w 191"/>
              <a:gd name="T81" fmla="*/ 2147483647 h 886"/>
              <a:gd name="T82" fmla="*/ 2147483647 w 191"/>
              <a:gd name="T83" fmla="*/ 2147483647 h 886"/>
              <a:gd name="T84" fmla="*/ 2147483647 w 191"/>
              <a:gd name="T85" fmla="*/ 2147483647 h 886"/>
              <a:gd name="T86" fmla="*/ 2147483647 w 191"/>
              <a:gd name="T87" fmla="*/ 2147483647 h 886"/>
              <a:gd name="T88" fmla="*/ 2147483647 w 191"/>
              <a:gd name="T89" fmla="*/ 2147483647 h 886"/>
              <a:gd name="T90" fmla="*/ 2147483647 w 191"/>
              <a:gd name="T91" fmla="*/ 2147483647 h 886"/>
              <a:gd name="T92" fmla="*/ 2147483647 w 191"/>
              <a:gd name="T93" fmla="*/ 2147483647 h 886"/>
              <a:gd name="T94" fmla="*/ 2147483647 w 191"/>
              <a:gd name="T95" fmla="*/ 2147483647 h 886"/>
              <a:gd name="T96" fmla="*/ 2147483647 w 191"/>
              <a:gd name="T97" fmla="*/ 2147483647 h 886"/>
              <a:gd name="T98" fmla="*/ 2147483647 w 191"/>
              <a:gd name="T99" fmla="*/ 0 h 886"/>
              <a:gd name="T100" fmla="*/ 2147483647 w 191"/>
              <a:gd name="T101" fmla="*/ 2147483647 h 886"/>
              <a:gd name="T102" fmla="*/ 2147483647 w 191"/>
              <a:gd name="T103" fmla="*/ 2147483647 h 886"/>
              <a:gd name="T104" fmla="*/ 2147483647 w 191"/>
              <a:gd name="T105" fmla="*/ 2147483647 h 8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886"/>
              <a:gd name="T161" fmla="*/ 191 w 191"/>
              <a:gd name="T162" fmla="*/ 886 h 8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886">
                <a:moveTo>
                  <a:pt x="144" y="18"/>
                </a:moveTo>
                <a:lnTo>
                  <a:pt x="144" y="40"/>
                </a:lnTo>
                <a:lnTo>
                  <a:pt x="141" y="45"/>
                </a:lnTo>
                <a:lnTo>
                  <a:pt x="150" y="64"/>
                </a:lnTo>
                <a:lnTo>
                  <a:pt x="144" y="69"/>
                </a:lnTo>
                <a:lnTo>
                  <a:pt x="147" y="76"/>
                </a:lnTo>
                <a:lnTo>
                  <a:pt x="141" y="100"/>
                </a:lnTo>
                <a:lnTo>
                  <a:pt x="141" y="105"/>
                </a:lnTo>
                <a:lnTo>
                  <a:pt x="173" y="127"/>
                </a:lnTo>
                <a:lnTo>
                  <a:pt x="190" y="311"/>
                </a:lnTo>
                <a:lnTo>
                  <a:pt x="169" y="343"/>
                </a:lnTo>
                <a:lnTo>
                  <a:pt x="177" y="441"/>
                </a:lnTo>
                <a:lnTo>
                  <a:pt x="164" y="454"/>
                </a:lnTo>
                <a:lnTo>
                  <a:pt x="159" y="608"/>
                </a:lnTo>
                <a:lnTo>
                  <a:pt x="149" y="766"/>
                </a:lnTo>
                <a:lnTo>
                  <a:pt x="151" y="774"/>
                </a:lnTo>
                <a:lnTo>
                  <a:pt x="186" y="805"/>
                </a:lnTo>
                <a:lnTo>
                  <a:pt x="181" y="809"/>
                </a:lnTo>
                <a:lnTo>
                  <a:pt x="169" y="814"/>
                </a:lnTo>
                <a:lnTo>
                  <a:pt x="149" y="809"/>
                </a:lnTo>
                <a:lnTo>
                  <a:pt x="130" y="798"/>
                </a:lnTo>
                <a:lnTo>
                  <a:pt x="114" y="792"/>
                </a:lnTo>
                <a:lnTo>
                  <a:pt x="114" y="817"/>
                </a:lnTo>
                <a:lnTo>
                  <a:pt x="109" y="819"/>
                </a:lnTo>
                <a:lnTo>
                  <a:pt x="119" y="843"/>
                </a:lnTo>
                <a:lnTo>
                  <a:pt x="114" y="880"/>
                </a:lnTo>
                <a:lnTo>
                  <a:pt x="101" y="885"/>
                </a:lnTo>
                <a:lnTo>
                  <a:pt x="81" y="854"/>
                </a:lnTo>
                <a:lnTo>
                  <a:pt x="81" y="832"/>
                </a:lnTo>
                <a:lnTo>
                  <a:pt x="74" y="829"/>
                </a:lnTo>
                <a:lnTo>
                  <a:pt x="67" y="628"/>
                </a:lnTo>
                <a:lnTo>
                  <a:pt x="74" y="607"/>
                </a:lnTo>
                <a:lnTo>
                  <a:pt x="53" y="471"/>
                </a:lnTo>
                <a:lnTo>
                  <a:pt x="40" y="467"/>
                </a:lnTo>
                <a:lnTo>
                  <a:pt x="34" y="327"/>
                </a:lnTo>
                <a:lnTo>
                  <a:pt x="0" y="311"/>
                </a:lnTo>
                <a:lnTo>
                  <a:pt x="14" y="159"/>
                </a:lnTo>
                <a:lnTo>
                  <a:pt x="69" y="117"/>
                </a:lnTo>
                <a:lnTo>
                  <a:pt x="83" y="105"/>
                </a:lnTo>
                <a:lnTo>
                  <a:pt x="83" y="89"/>
                </a:lnTo>
                <a:lnTo>
                  <a:pt x="77" y="79"/>
                </a:lnTo>
                <a:lnTo>
                  <a:pt x="71" y="71"/>
                </a:lnTo>
                <a:lnTo>
                  <a:pt x="66" y="60"/>
                </a:lnTo>
                <a:lnTo>
                  <a:pt x="63" y="50"/>
                </a:lnTo>
                <a:lnTo>
                  <a:pt x="63" y="39"/>
                </a:lnTo>
                <a:lnTo>
                  <a:pt x="66" y="27"/>
                </a:lnTo>
                <a:lnTo>
                  <a:pt x="73" y="16"/>
                </a:lnTo>
                <a:lnTo>
                  <a:pt x="83" y="6"/>
                </a:lnTo>
                <a:lnTo>
                  <a:pt x="94" y="2"/>
                </a:lnTo>
                <a:lnTo>
                  <a:pt x="107" y="0"/>
                </a:lnTo>
                <a:lnTo>
                  <a:pt x="119" y="2"/>
                </a:lnTo>
                <a:lnTo>
                  <a:pt x="130" y="6"/>
                </a:lnTo>
                <a:lnTo>
                  <a:pt x="144" y="18"/>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2" name="Freeform 106"/>
          <p:cNvSpPr>
            <a:spLocks/>
          </p:cNvSpPr>
          <p:nvPr/>
        </p:nvSpPr>
        <p:spPr bwMode="auto">
          <a:xfrm>
            <a:off x="4947684" y="2950391"/>
            <a:ext cx="298450" cy="1338263"/>
          </a:xfrm>
          <a:custGeom>
            <a:avLst/>
            <a:gdLst>
              <a:gd name="T0" fmla="*/ 2147483647 w 225"/>
              <a:gd name="T1" fmla="*/ 0 h 937"/>
              <a:gd name="T2" fmla="*/ 2147483647 w 225"/>
              <a:gd name="T3" fmla="*/ 2147483647 h 937"/>
              <a:gd name="T4" fmla="*/ 2147483647 w 225"/>
              <a:gd name="T5" fmla="*/ 2147483647 h 937"/>
              <a:gd name="T6" fmla="*/ 2147483647 w 225"/>
              <a:gd name="T7" fmla="*/ 2147483647 h 937"/>
              <a:gd name="T8" fmla="*/ 2147483647 w 225"/>
              <a:gd name="T9" fmla="*/ 2147483647 h 937"/>
              <a:gd name="T10" fmla="*/ 2147483647 w 225"/>
              <a:gd name="T11" fmla="*/ 2147483647 h 937"/>
              <a:gd name="T12" fmla="*/ 2147483647 w 225"/>
              <a:gd name="T13" fmla="*/ 2147483647 h 937"/>
              <a:gd name="T14" fmla="*/ 2147483647 w 225"/>
              <a:gd name="T15" fmla="*/ 2147483647 h 937"/>
              <a:gd name="T16" fmla="*/ 2147483647 w 225"/>
              <a:gd name="T17" fmla="*/ 2147483647 h 937"/>
              <a:gd name="T18" fmla="*/ 2147483647 w 225"/>
              <a:gd name="T19" fmla="*/ 2147483647 h 937"/>
              <a:gd name="T20" fmla="*/ 2147483647 w 225"/>
              <a:gd name="T21" fmla="*/ 2147483647 h 937"/>
              <a:gd name="T22" fmla="*/ 2147483647 w 225"/>
              <a:gd name="T23" fmla="*/ 2147483647 h 937"/>
              <a:gd name="T24" fmla="*/ 2147483647 w 225"/>
              <a:gd name="T25" fmla="*/ 2147483647 h 937"/>
              <a:gd name="T26" fmla="*/ 2147483647 w 225"/>
              <a:gd name="T27" fmla="*/ 2147483647 h 937"/>
              <a:gd name="T28" fmla="*/ 2147483647 w 225"/>
              <a:gd name="T29" fmla="*/ 2147483647 h 937"/>
              <a:gd name="T30" fmla="*/ 2147483647 w 225"/>
              <a:gd name="T31" fmla="*/ 2147483647 h 937"/>
              <a:gd name="T32" fmla="*/ 2147483647 w 225"/>
              <a:gd name="T33" fmla="*/ 2147483647 h 937"/>
              <a:gd name="T34" fmla="*/ 2147483647 w 225"/>
              <a:gd name="T35" fmla="*/ 2147483647 h 937"/>
              <a:gd name="T36" fmla="*/ 2147483647 w 225"/>
              <a:gd name="T37" fmla="*/ 2147483647 h 937"/>
              <a:gd name="T38" fmla="*/ 2147483647 w 225"/>
              <a:gd name="T39" fmla="*/ 2147483647 h 937"/>
              <a:gd name="T40" fmla="*/ 2147483647 w 225"/>
              <a:gd name="T41" fmla="*/ 2147483647 h 937"/>
              <a:gd name="T42" fmla="*/ 2147483647 w 225"/>
              <a:gd name="T43" fmla="*/ 2147483647 h 937"/>
              <a:gd name="T44" fmla="*/ 2147483647 w 225"/>
              <a:gd name="T45" fmla="*/ 2147483647 h 937"/>
              <a:gd name="T46" fmla="*/ 2147483647 w 225"/>
              <a:gd name="T47" fmla="*/ 2147483647 h 937"/>
              <a:gd name="T48" fmla="*/ 2147483647 w 225"/>
              <a:gd name="T49" fmla="*/ 2147483647 h 937"/>
              <a:gd name="T50" fmla="*/ 2147483647 w 225"/>
              <a:gd name="T51" fmla="*/ 2147483647 h 937"/>
              <a:gd name="T52" fmla="*/ 2147483647 w 225"/>
              <a:gd name="T53" fmla="*/ 2147483647 h 937"/>
              <a:gd name="T54" fmla="*/ 2147483647 w 225"/>
              <a:gd name="T55" fmla="*/ 2147483647 h 937"/>
              <a:gd name="T56" fmla="*/ 0 w 225"/>
              <a:gd name="T57" fmla="*/ 2147483647 h 937"/>
              <a:gd name="T58" fmla="*/ 2147483647 w 225"/>
              <a:gd name="T59" fmla="*/ 2147483647 h 937"/>
              <a:gd name="T60" fmla="*/ 2147483647 w 225"/>
              <a:gd name="T61" fmla="*/ 2147483647 h 937"/>
              <a:gd name="T62" fmla="*/ 2147483647 w 225"/>
              <a:gd name="T63" fmla="*/ 2147483647 h 937"/>
              <a:gd name="T64" fmla="*/ 2147483647 w 225"/>
              <a:gd name="T65" fmla="*/ 2147483647 h 937"/>
              <a:gd name="T66" fmla="*/ 2147483647 w 225"/>
              <a:gd name="T67" fmla="*/ 2147483647 h 937"/>
              <a:gd name="T68" fmla="*/ 2147483647 w 225"/>
              <a:gd name="T69" fmla="*/ 2147483647 h 937"/>
              <a:gd name="T70" fmla="*/ 2147483647 w 225"/>
              <a:gd name="T71" fmla="*/ 2147483647 h 937"/>
              <a:gd name="T72" fmla="*/ 2147483647 w 225"/>
              <a:gd name="T73" fmla="*/ 2147483647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937"/>
              <a:gd name="T113" fmla="*/ 225 w 225"/>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937">
                <a:moveTo>
                  <a:pt x="56" y="12"/>
                </a:moveTo>
                <a:lnTo>
                  <a:pt x="83" y="0"/>
                </a:lnTo>
                <a:lnTo>
                  <a:pt x="112" y="6"/>
                </a:lnTo>
                <a:lnTo>
                  <a:pt x="132" y="29"/>
                </a:lnTo>
                <a:lnTo>
                  <a:pt x="139" y="59"/>
                </a:lnTo>
                <a:lnTo>
                  <a:pt x="133" y="93"/>
                </a:lnTo>
                <a:lnTo>
                  <a:pt x="143" y="113"/>
                </a:lnTo>
                <a:lnTo>
                  <a:pt x="157" y="122"/>
                </a:lnTo>
                <a:lnTo>
                  <a:pt x="196" y="142"/>
                </a:lnTo>
                <a:lnTo>
                  <a:pt x="207" y="156"/>
                </a:lnTo>
                <a:lnTo>
                  <a:pt x="224" y="306"/>
                </a:lnTo>
                <a:lnTo>
                  <a:pt x="217" y="337"/>
                </a:lnTo>
                <a:lnTo>
                  <a:pt x="176" y="350"/>
                </a:lnTo>
                <a:lnTo>
                  <a:pt x="183" y="492"/>
                </a:lnTo>
                <a:lnTo>
                  <a:pt x="155" y="504"/>
                </a:lnTo>
                <a:lnTo>
                  <a:pt x="147" y="608"/>
                </a:lnTo>
                <a:lnTo>
                  <a:pt x="152" y="790"/>
                </a:lnTo>
                <a:lnTo>
                  <a:pt x="155" y="890"/>
                </a:lnTo>
                <a:lnTo>
                  <a:pt x="147" y="892"/>
                </a:lnTo>
                <a:lnTo>
                  <a:pt x="147" y="901"/>
                </a:lnTo>
                <a:lnTo>
                  <a:pt x="125" y="919"/>
                </a:lnTo>
                <a:lnTo>
                  <a:pt x="112" y="932"/>
                </a:lnTo>
                <a:lnTo>
                  <a:pt x="104" y="936"/>
                </a:lnTo>
                <a:lnTo>
                  <a:pt x="93" y="936"/>
                </a:lnTo>
                <a:lnTo>
                  <a:pt x="82" y="932"/>
                </a:lnTo>
                <a:lnTo>
                  <a:pt x="80" y="928"/>
                </a:lnTo>
                <a:lnTo>
                  <a:pt x="82" y="921"/>
                </a:lnTo>
                <a:lnTo>
                  <a:pt x="87" y="913"/>
                </a:lnTo>
                <a:lnTo>
                  <a:pt x="95" y="900"/>
                </a:lnTo>
                <a:lnTo>
                  <a:pt x="106" y="890"/>
                </a:lnTo>
                <a:lnTo>
                  <a:pt x="98" y="894"/>
                </a:lnTo>
                <a:lnTo>
                  <a:pt x="98" y="881"/>
                </a:lnTo>
                <a:lnTo>
                  <a:pt x="66" y="899"/>
                </a:lnTo>
                <a:lnTo>
                  <a:pt x="53" y="899"/>
                </a:lnTo>
                <a:lnTo>
                  <a:pt x="49" y="894"/>
                </a:lnTo>
                <a:lnTo>
                  <a:pt x="49" y="887"/>
                </a:lnTo>
                <a:lnTo>
                  <a:pt x="50" y="882"/>
                </a:lnTo>
                <a:lnTo>
                  <a:pt x="53" y="875"/>
                </a:lnTo>
                <a:lnTo>
                  <a:pt x="61" y="866"/>
                </a:lnTo>
                <a:lnTo>
                  <a:pt x="67" y="858"/>
                </a:lnTo>
                <a:lnTo>
                  <a:pt x="59" y="855"/>
                </a:lnTo>
                <a:lnTo>
                  <a:pt x="52" y="768"/>
                </a:lnTo>
                <a:lnTo>
                  <a:pt x="49" y="627"/>
                </a:lnTo>
                <a:lnTo>
                  <a:pt x="37" y="512"/>
                </a:lnTo>
                <a:lnTo>
                  <a:pt x="33" y="480"/>
                </a:lnTo>
                <a:lnTo>
                  <a:pt x="29" y="462"/>
                </a:lnTo>
                <a:lnTo>
                  <a:pt x="38" y="392"/>
                </a:lnTo>
                <a:lnTo>
                  <a:pt x="41" y="361"/>
                </a:lnTo>
                <a:lnTo>
                  <a:pt x="36" y="365"/>
                </a:lnTo>
                <a:lnTo>
                  <a:pt x="32" y="360"/>
                </a:lnTo>
                <a:lnTo>
                  <a:pt x="29" y="360"/>
                </a:lnTo>
                <a:lnTo>
                  <a:pt x="24" y="356"/>
                </a:lnTo>
                <a:lnTo>
                  <a:pt x="17" y="356"/>
                </a:lnTo>
                <a:lnTo>
                  <a:pt x="14" y="350"/>
                </a:lnTo>
                <a:lnTo>
                  <a:pt x="10" y="348"/>
                </a:lnTo>
                <a:lnTo>
                  <a:pt x="9" y="342"/>
                </a:lnTo>
                <a:lnTo>
                  <a:pt x="4" y="337"/>
                </a:lnTo>
                <a:lnTo>
                  <a:pt x="0" y="329"/>
                </a:lnTo>
                <a:lnTo>
                  <a:pt x="12" y="298"/>
                </a:lnTo>
                <a:lnTo>
                  <a:pt x="7" y="278"/>
                </a:lnTo>
                <a:lnTo>
                  <a:pt x="29" y="298"/>
                </a:lnTo>
                <a:lnTo>
                  <a:pt x="60" y="160"/>
                </a:lnTo>
                <a:lnTo>
                  <a:pt x="85" y="133"/>
                </a:lnTo>
                <a:lnTo>
                  <a:pt x="80" y="127"/>
                </a:lnTo>
                <a:lnTo>
                  <a:pt x="59" y="122"/>
                </a:lnTo>
                <a:lnTo>
                  <a:pt x="57" y="105"/>
                </a:lnTo>
                <a:lnTo>
                  <a:pt x="63" y="100"/>
                </a:lnTo>
                <a:lnTo>
                  <a:pt x="55" y="99"/>
                </a:lnTo>
                <a:lnTo>
                  <a:pt x="56" y="92"/>
                </a:lnTo>
                <a:lnTo>
                  <a:pt x="48" y="88"/>
                </a:lnTo>
                <a:lnTo>
                  <a:pt x="54" y="67"/>
                </a:lnTo>
                <a:lnTo>
                  <a:pt x="49" y="63"/>
                </a:lnTo>
                <a:lnTo>
                  <a:pt x="52" y="33"/>
                </a:lnTo>
                <a:lnTo>
                  <a:pt x="46" y="33"/>
                </a:lnTo>
                <a:lnTo>
                  <a:pt x="56" y="12"/>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3" name="Freeform 107"/>
          <p:cNvSpPr>
            <a:spLocks/>
          </p:cNvSpPr>
          <p:nvPr/>
        </p:nvSpPr>
        <p:spPr bwMode="auto">
          <a:xfrm>
            <a:off x="4438096" y="2944041"/>
            <a:ext cx="244475" cy="1344613"/>
          </a:xfrm>
          <a:custGeom>
            <a:avLst/>
            <a:gdLst>
              <a:gd name="T0" fmla="*/ 2147483647 w 184"/>
              <a:gd name="T1" fmla="*/ 2147483647 h 941"/>
              <a:gd name="T2" fmla="*/ 2147483647 w 184"/>
              <a:gd name="T3" fmla="*/ 2147483647 h 941"/>
              <a:gd name="T4" fmla="*/ 2147483647 w 184"/>
              <a:gd name="T5" fmla="*/ 0 h 941"/>
              <a:gd name="T6" fmla="*/ 2147483647 w 184"/>
              <a:gd name="T7" fmla="*/ 2147483647 h 941"/>
              <a:gd name="T8" fmla="*/ 2147483647 w 184"/>
              <a:gd name="T9" fmla="*/ 2147483647 h 941"/>
              <a:gd name="T10" fmla="*/ 2147483647 w 184"/>
              <a:gd name="T11" fmla="*/ 2147483647 h 941"/>
              <a:gd name="T12" fmla="*/ 2147483647 w 184"/>
              <a:gd name="T13" fmla="*/ 2147483647 h 941"/>
              <a:gd name="T14" fmla="*/ 2147483647 w 184"/>
              <a:gd name="T15" fmla="*/ 2147483647 h 941"/>
              <a:gd name="T16" fmla="*/ 2147483647 w 184"/>
              <a:gd name="T17" fmla="*/ 2147483647 h 941"/>
              <a:gd name="T18" fmla="*/ 0 w 184"/>
              <a:gd name="T19" fmla="*/ 2147483647 h 941"/>
              <a:gd name="T20" fmla="*/ 0 w 184"/>
              <a:gd name="T21" fmla="*/ 2147483647 h 941"/>
              <a:gd name="T22" fmla="*/ 2147483647 w 184"/>
              <a:gd name="T23" fmla="*/ 2147483647 h 941"/>
              <a:gd name="T24" fmla="*/ 2147483647 w 184"/>
              <a:gd name="T25" fmla="*/ 2147483647 h 941"/>
              <a:gd name="T26" fmla="*/ 2147483647 w 184"/>
              <a:gd name="T27" fmla="*/ 2147483647 h 941"/>
              <a:gd name="T28" fmla="*/ 2147483647 w 184"/>
              <a:gd name="T29" fmla="*/ 2147483647 h 941"/>
              <a:gd name="T30" fmla="*/ 2147483647 w 184"/>
              <a:gd name="T31" fmla="*/ 2147483647 h 941"/>
              <a:gd name="T32" fmla="*/ 2147483647 w 184"/>
              <a:gd name="T33" fmla="*/ 2147483647 h 941"/>
              <a:gd name="T34" fmla="*/ 2147483647 w 184"/>
              <a:gd name="T35" fmla="*/ 2147483647 h 941"/>
              <a:gd name="T36" fmla="*/ 2147483647 w 184"/>
              <a:gd name="T37" fmla="*/ 2147483647 h 941"/>
              <a:gd name="T38" fmla="*/ 2147483647 w 184"/>
              <a:gd name="T39" fmla="*/ 2147483647 h 941"/>
              <a:gd name="T40" fmla="*/ 2147483647 w 184"/>
              <a:gd name="T41" fmla="*/ 2147483647 h 941"/>
              <a:gd name="T42" fmla="*/ 2147483647 w 184"/>
              <a:gd name="T43" fmla="*/ 2147483647 h 941"/>
              <a:gd name="T44" fmla="*/ 2147483647 w 184"/>
              <a:gd name="T45" fmla="*/ 2147483647 h 941"/>
              <a:gd name="T46" fmla="*/ 2147483647 w 184"/>
              <a:gd name="T47" fmla="*/ 2147483647 h 941"/>
              <a:gd name="T48" fmla="*/ 2147483647 w 184"/>
              <a:gd name="T49" fmla="*/ 2147483647 h 941"/>
              <a:gd name="T50" fmla="*/ 2147483647 w 184"/>
              <a:gd name="T51" fmla="*/ 2147483647 h 941"/>
              <a:gd name="T52" fmla="*/ 2147483647 w 184"/>
              <a:gd name="T53" fmla="*/ 2147483647 h 941"/>
              <a:gd name="T54" fmla="*/ 2147483647 w 184"/>
              <a:gd name="T55" fmla="*/ 2147483647 h 941"/>
              <a:gd name="T56" fmla="*/ 2147483647 w 184"/>
              <a:gd name="T57" fmla="*/ 2147483647 h 941"/>
              <a:gd name="T58" fmla="*/ 2147483647 w 184"/>
              <a:gd name="T59" fmla="*/ 2147483647 h 941"/>
              <a:gd name="T60" fmla="*/ 2147483647 w 184"/>
              <a:gd name="T61" fmla="*/ 2147483647 h 941"/>
              <a:gd name="T62" fmla="*/ 2147483647 w 184"/>
              <a:gd name="T63" fmla="*/ 2147483647 h 941"/>
              <a:gd name="T64" fmla="*/ 2147483647 w 184"/>
              <a:gd name="T65" fmla="*/ 2147483647 h 941"/>
              <a:gd name="T66" fmla="*/ 2147483647 w 184"/>
              <a:gd name="T67" fmla="*/ 2147483647 h 941"/>
              <a:gd name="T68" fmla="*/ 2147483647 w 184"/>
              <a:gd name="T69" fmla="*/ 2147483647 h 941"/>
              <a:gd name="T70" fmla="*/ 2147483647 w 184"/>
              <a:gd name="T71" fmla="*/ 2147483647 h 941"/>
              <a:gd name="T72" fmla="*/ 2147483647 w 184"/>
              <a:gd name="T73" fmla="*/ 2147483647 h 941"/>
              <a:gd name="T74" fmla="*/ 2147483647 w 184"/>
              <a:gd name="T75" fmla="*/ 2147483647 h 941"/>
              <a:gd name="T76" fmla="*/ 2147483647 w 184"/>
              <a:gd name="T77" fmla="*/ 2147483647 h 941"/>
              <a:gd name="T78" fmla="*/ 2147483647 w 184"/>
              <a:gd name="T79" fmla="*/ 2147483647 h 941"/>
              <a:gd name="T80" fmla="*/ 2147483647 w 184"/>
              <a:gd name="T81" fmla="*/ 2147483647 h 941"/>
              <a:gd name="T82" fmla="*/ 2147483647 w 184"/>
              <a:gd name="T83" fmla="*/ 2147483647 h 941"/>
              <a:gd name="T84" fmla="*/ 2147483647 w 184"/>
              <a:gd name="T85" fmla="*/ 2147483647 h 941"/>
              <a:gd name="T86" fmla="*/ 2147483647 w 184"/>
              <a:gd name="T87" fmla="*/ 2147483647 h 941"/>
              <a:gd name="T88" fmla="*/ 2147483647 w 184"/>
              <a:gd name="T89" fmla="*/ 2147483647 h 941"/>
              <a:gd name="T90" fmla="*/ 2147483647 w 184"/>
              <a:gd name="T91" fmla="*/ 2147483647 h 941"/>
              <a:gd name="T92" fmla="*/ 2147483647 w 184"/>
              <a:gd name="T93" fmla="*/ 2147483647 h 941"/>
              <a:gd name="T94" fmla="*/ 2147483647 w 184"/>
              <a:gd name="T95" fmla="*/ 2147483647 h 941"/>
              <a:gd name="T96" fmla="*/ 2147483647 w 184"/>
              <a:gd name="T97" fmla="*/ 2147483647 h 941"/>
              <a:gd name="T98" fmla="*/ 2147483647 w 184"/>
              <a:gd name="T99" fmla="*/ 2147483647 h 941"/>
              <a:gd name="T100" fmla="*/ 2147483647 w 184"/>
              <a:gd name="T101" fmla="*/ 2147483647 h 941"/>
              <a:gd name="T102" fmla="*/ 2147483647 w 184"/>
              <a:gd name="T103" fmla="*/ 2147483647 h 941"/>
              <a:gd name="T104" fmla="*/ 2147483647 w 184"/>
              <a:gd name="T105" fmla="*/ 2147483647 h 941"/>
              <a:gd name="T106" fmla="*/ 2147483647 w 184"/>
              <a:gd name="T107" fmla="*/ 2147483647 h 941"/>
              <a:gd name="T108" fmla="*/ 2147483647 w 184"/>
              <a:gd name="T109" fmla="*/ 2147483647 h 941"/>
              <a:gd name="T110" fmla="*/ 2147483647 w 184"/>
              <a:gd name="T111" fmla="*/ 2147483647 h 941"/>
              <a:gd name="T112" fmla="*/ 2147483647 w 184"/>
              <a:gd name="T113" fmla="*/ 2147483647 h 941"/>
              <a:gd name="T114" fmla="*/ 2147483647 w 184"/>
              <a:gd name="T115" fmla="*/ 2147483647 h 941"/>
              <a:gd name="T116" fmla="*/ 2147483647 w 184"/>
              <a:gd name="T117" fmla="*/ 2147483647 h 9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941"/>
              <a:gd name="T179" fmla="*/ 184 w 184"/>
              <a:gd name="T180" fmla="*/ 941 h 9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941">
                <a:moveTo>
                  <a:pt x="119" y="14"/>
                </a:moveTo>
                <a:lnTo>
                  <a:pt x="76" y="1"/>
                </a:lnTo>
                <a:lnTo>
                  <a:pt x="44" y="0"/>
                </a:lnTo>
                <a:lnTo>
                  <a:pt x="16" y="9"/>
                </a:lnTo>
                <a:lnTo>
                  <a:pt x="5" y="40"/>
                </a:lnTo>
                <a:lnTo>
                  <a:pt x="5" y="69"/>
                </a:lnTo>
                <a:lnTo>
                  <a:pt x="21" y="102"/>
                </a:lnTo>
                <a:lnTo>
                  <a:pt x="33" y="101"/>
                </a:lnTo>
                <a:lnTo>
                  <a:pt x="16" y="139"/>
                </a:lnTo>
                <a:lnTo>
                  <a:pt x="0" y="202"/>
                </a:lnTo>
                <a:lnTo>
                  <a:pt x="0" y="256"/>
                </a:lnTo>
                <a:lnTo>
                  <a:pt x="5" y="324"/>
                </a:lnTo>
                <a:lnTo>
                  <a:pt x="16" y="391"/>
                </a:lnTo>
                <a:lnTo>
                  <a:pt x="37" y="395"/>
                </a:lnTo>
                <a:lnTo>
                  <a:pt x="37" y="416"/>
                </a:lnTo>
                <a:lnTo>
                  <a:pt x="49" y="423"/>
                </a:lnTo>
                <a:lnTo>
                  <a:pt x="49" y="491"/>
                </a:lnTo>
                <a:lnTo>
                  <a:pt x="60" y="505"/>
                </a:lnTo>
                <a:lnTo>
                  <a:pt x="60" y="631"/>
                </a:lnTo>
                <a:lnTo>
                  <a:pt x="60" y="710"/>
                </a:lnTo>
                <a:lnTo>
                  <a:pt x="43" y="799"/>
                </a:lnTo>
                <a:lnTo>
                  <a:pt x="36" y="914"/>
                </a:lnTo>
                <a:lnTo>
                  <a:pt x="54" y="922"/>
                </a:lnTo>
                <a:lnTo>
                  <a:pt x="54" y="936"/>
                </a:lnTo>
                <a:lnTo>
                  <a:pt x="86" y="936"/>
                </a:lnTo>
                <a:lnTo>
                  <a:pt x="90" y="931"/>
                </a:lnTo>
                <a:lnTo>
                  <a:pt x="103" y="931"/>
                </a:lnTo>
                <a:lnTo>
                  <a:pt x="104" y="940"/>
                </a:lnTo>
                <a:lnTo>
                  <a:pt x="125" y="936"/>
                </a:lnTo>
                <a:lnTo>
                  <a:pt x="174" y="931"/>
                </a:lnTo>
                <a:lnTo>
                  <a:pt x="174" y="923"/>
                </a:lnTo>
                <a:lnTo>
                  <a:pt x="130" y="905"/>
                </a:lnTo>
                <a:lnTo>
                  <a:pt x="130" y="889"/>
                </a:lnTo>
                <a:lnTo>
                  <a:pt x="167" y="881"/>
                </a:lnTo>
                <a:lnTo>
                  <a:pt x="167" y="868"/>
                </a:lnTo>
                <a:lnTo>
                  <a:pt x="141" y="852"/>
                </a:lnTo>
                <a:lnTo>
                  <a:pt x="141" y="724"/>
                </a:lnTo>
                <a:lnTo>
                  <a:pt x="151" y="606"/>
                </a:lnTo>
                <a:lnTo>
                  <a:pt x="148" y="489"/>
                </a:lnTo>
                <a:lnTo>
                  <a:pt x="147" y="423"/>
                </a:lnTo>
                <a:lnTo>
                  <a:pt x="151" y="403"/>
                </a:lnTo>
                <a:lnTo>
                  <a:pt x="151" y="311"/>
                </a:lnTo>
                <a:lnTo>
                  <a:pt x="183" y="290"/>
                </a:lnTo>
                <a:lnTo>
                  <a:pt x="183" y="278"/>
                </a:lnTo>
                <a:lnTo>
                  <a:pt x="114" y="152"/>
                </a:lnTo>
                <a:lnTo>
                  <a:pt x="81" y="136"/>
                </a:lnTo>
                <a:lnTo>
                  <a:pt x="86" y="128"/>
                </a:lnTo>
                <a:lnTo>
                  <a:pt x="108" y="123"/>
                </a:lnTo>
                <a:lnTo>
                  <a:pt x="108" y="115"/>
                </a:lnTo>
                <a:lnTo>
                  <a:pt x="114" y="111"/>
                </a:lnTo>
                <a:lnTo>
                  <a:pt x="114" y="102"/>
                </a:lnTo>
                <a:lnTo>
                  <a:pt x="119" y="98"/>
                </a:lnTo>
                <a:lnTo>
                  <a:pt x="114" y="93"/>
                </a:lnTo>
                <a:lnTo>
                  <a:pt x="119" y="90"/>
                </a:lnTo>
                <a:lnTo>
                  <a:pt x="108" y="69"/>
                </a:lnTo>
                <a:lnTo>
                  <a:pt x="114" y="56"/>
                </a:lnTo>
                <a:lnTo>
                  <a:pt x="108" y="43"/>
                </a:lnTo>
                <a:lnTo>
                  <a:pt x="119" y="36"/>
                </a:lnTo>
                <a:lnTo>
                  <a:pt x="119" y="14"/>
                </a:lnTo>
              </a:path>
            </a:pathLst>
          </a:custGeom>
          <a:solidFill>
            <a:schemeClr val="tx2"/>
          </a:solidFill>
          <a:ln>
            <a:noFill/>
          </a:ln>
          <a:extLst/>
        </p:spPr>
        <p:txBody>
          <a:bodyPr/>
          <a:lstStyle/>
          <a:p>
            <a:endParaRPr lang="en-GB" dirty="0"/>
          </a:p>
        </p:txBody>
      </p:sp>
      <p:sp>
        <p:nvSpPr>
          <p:cNvPr id="114" name="Freeform 108"/>
          <p:cNvSpPr>
            <a:spLocks/>
          </p:cNvSpPr>
          <p:nvPr/>
        </p:nvSpPr>
        <p:spPr bwMode="auto">
          <a:xfrm flipH="1">
            <a:off x="3296684" y="2934516"/>
            <a:ext cx="361950" cy="1354138"/>
          </a:xfrm>
          <a:custGeom>
            <a:avLst/>
            <a:gdLst>
              <a:gd name="T0" fmla="*/ 2147483647 w 272"/>
              <a:gd name="T1" fmla="*/ 2147483647 h 948"/>
              <a:gd name="T2" fmla="*/ 2147483647 w 272"/>
              <a:gd name="T3" fmla="*/ 2147483647 h 948"/>
              <a:gd name="T4" fmla="*/ 2147483647 w 272"/>
              <a:gd name="T5" fmla="*/ 2147483647 h 948"/>
              <a:gd name="T6" fmla="*/ 2147483647 w 272"/>
              <a:gd name="T7" fmla="*/ 2147483647 h 948"/>
              <a:gd name="T8" fmla="*/ 2147483647 w 272"/>
              <a:gd name="T9" fmla="*/ 2147483647 h 948"/>
              <a:gd name="T10" fmla="*/ 2147483647 w 272"/>
              <a:gd name="T11" fmla="*/ 2147483647 h 948"/>
              <a:gd name="T12" fmla="*/ 2147483647 w 272"/>
              <a:gd name="T13" fmla="*/ 2147483647 h 948"/>
              <a:gd name="T14" fmla="*/ 2147483647 w 272"/>
              <a:gd name="T15" fmla="*/ 2147483647 h 948"/>
              <a:gd name="T16" fmla="*/ 2147483647 w 272"/>
              <a:gd name="T17" fmla="*/ 2147483647 h 948"/>
              <a:gd name="T18" fmla="*/ 0 w 272"/>
              <a:gd name="T19" fmla="*/ 2147483647 h 948"/>
              <a:gd name="T20" fmla="*/ 2147483647 w 272"/>
              <a:gd name="T21" fmla="*/ 2147483647 h 948"/>
              <a:gd name="T22" fmla="*/ 2147483647 w 272"/>
              <a:gd name="T23" fmla="*/ 2147483647 h 948"/>
              <a:gd name="T24" fmla="*/ 2147483647 w 272"/>
              <a:gd name="T25" fmla="*/ 2147483647 h 948"/>
              <a:gd name="T26" fmla="*/ 2147483647 w 272"/>
              <a:gd name="T27" fmla="*/ 2147483647 h 948"/>
              <a:gd name="T28" fmla="*/ 2147483647 w 272"/>
              <a:gd name="T29" fmla="*/ 2147483647 h 948"/>
              <a:gd name="T30" fmla="*/ 2147483647 w 272"/>
              <a:gd name="T31" fmla="*/ 2147483647 h 948"/>
              <a:gd name="T32" fmla="*/ 2147483647 w 272"/>
              <a:gd name="T33" fmla="*/ 2147483647 h 948"/>
              <a:gd name="T34" fmla="*/ 2147483647 w 272"/>
              <a:gd name="T35" fmla="*/ 2147483647 h 948"/>
              <a:gd name="T36" fmla="*/ 2147483647 w 272"/>
              <a:gd name="T37" fmla="*/ 2147483647 h 948"/>
              <a:gd name="T38" fmla="*/ 2147483647 w 272"/>
              <a:gd name="T39" fmla="*/ 2147483647 h 948"/>
              <a:gd name="T40" fmla="*/ 2147483647 w 272"/>
              <a:gd name="T41" fmla="*/ 2147483647 h 948"/>
              <a:gd name="T42" fmla="*/ 2147483647 w 272"/>
              <a:gd name="T43" fmla="*/ 2147483647 h 948"/>
              <a:gd name="T44" fmla="*/ 2147483647 w 272"/>
              <a:gd name="T45" fmla="*/ 2147483647 h 948"/>
              <a:gd name="T46" fmla="*/ 2147483647 w 272"/>
              <a:gd name="T47" fmla="*/ 2147483647 h 948"/>
              <a:gd name="T48" fmla="*/ 2147483647 w 272"/>
              <a:gd name="T49" fmla="*/ 2147483647 h 948"/>
              <a:gd name="T50" fmla="*/ 2147483647 w 272"/>
              <a:gd name="T51" fmla="*/ 2147483647 h 948"/>
              <a:gd name="T52" fmla="*/ 2147483647 w 272"/>
              <a:gd name="T53" fmla="*/ 2147483647 h 948"/>
              <a:gd name="T54" fmla="*/ 2147483647 w 272"/>
              <a:gd name="T55" fmla="*/ 2147483647 h 948"/>
              <a:gd name="T56" fmla="*/ 2147483647 w 272"/>
              <a:gd name="T57" fmla="*/ 2147483647 h 948"/>
              <a:gd name="T58" fmla="*/ 2147483647 w 272"/>
              <a:gd name="T59" fmla="*/ 2147483647 h 948"/>
              <a:gd name="T60" fmla="*/ 2147483647 w 272"/>
              <a:gd name="T61" fmla="*/ 2147483647 h 948"/>
              <a:gd name="T62" fmla="*/ 2147483647 w 272"/>
              <a:gd name="T63" fmla="*/ 2147483647 h 948"/>
              <a:gd name="T64" fmla="*/ 2147483647 w 272"/>
              <a:gd name="T65" fmla="*/ 2147483647 h 948"/>
              <a:gd name="T66" fmla="*/ 2147483647 w 272"/>
              <a:gd name="T67" fmla="*/ 2147483647 h 948"/>
              <a:gd name="T68" fmla="*/ 2147483647 w 272"/>
              <a:gd name="T69" fmla="*/ 2147483647 h 948"/>
              <a:gd name="T70" fmla="*/ 2147483647 w 272"/>
              <a:gd name="T71" fmla="*/ 2147483647 h 948"/>
              <a:gd name="T72" fmla="*/ 2147483647 w 272"/>
              <a:gd name="T73" fmla="*/ 2147483647 h 948"/>
              <a:gd name="T74" fmla="*/ 2147483647 w 272"/>
              <a:gd name="T75" fmla="*/ 2147483647 h 948"/>
              <a:gd name="T76" fmla="*/ 2147483647 w 272"/>
              <a:gd name="T77" fmla="*/ 2147483647 h 948"/>
              <a:gd name="T78" fmla="*/ 2147483647 w 272"/>
              <a:gd name="T79" fmla="*/ 2147483647 h 948"/>
              <a:gd name="T80" fmla="*/ 2147483647 w 272"/>
              <a:gd name="T81" fmla="*/ 2147483647 h 948"/>
              <a:gd name="T82" fmla="*/ 2147483647 w 272"/>
              <a:gd name="T83" fmla="*/ 2147483647 h 948"/>
              <a:gd name="T84" fmla="*/ 2147483647 w 272"/>
              <a:gd name="T85" fmla="*/ 2147483647 h 948"/>
              <a:gd name="T86" fmla="*/ 2147483647 w 272"/>
              <a:gd name="T87" fmla="*/ 2147483647 h 948"/>
              <a:gd name="T88" fmla="*/ 2147483647 w 272"/>
              <a:gd name="T89" fmla="*/ 2147483647 h 948"/>
              <a:gd name="T90" fmla="*/ 2147483647 w 272"/>
              <a:gd name="T91" fmla="*/ 2147483647 h 948"/>
              <a:gd name="T92" fmla="*/ 2147483647 w 272"/>
              <a:gd name="T93" fmla="*/ 2147483647 h 948"/>
              <a:gd name="T94" fmla="*/ 2147483647 w 272"/>
              <a:gd name="T95" fmla="*/ 2147483647 h 948"/>
              <a:gd name="T96" fmla="*/ 2147483647 w 272"/>
              <a:gd name="T97" fmla="*/ 2147483647 h 948"/>
              <a:gd name="T98" fmla="*/ 2147483647 w 272"/>
              <a:gd name="T99" fmla="*/ 0 h 948"/>
              <a:gd name="T100" fmla="*/ 2147483647 w 272"/>
              <a:gd name="T101" fmla="*/ 2147483647 h 948"/>
              <a:gd name="T102" fmla="*/ 2147483647 w 272"/>
              <a:gd name="T103" fmla="*/ 2147483647 h 948"/>
              <a:gd name="T104" fmla="*/ 2147483647 w 272"/>
              <a:gd name="T105" fmla="*/ 2147483647 h 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948"/>
              <a:gd name="T161" fmla="*/ 272 w 272"/>
              <a:gd name="T162" fmla="*/ 948 h 9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948">
                <a:moveTo>
                  <a:pt x="63" y="20"/>
                </a:moveTo>
                <a:lnTo>
                  <a:pt x="63" y="43"/>
                </a:lnTo>
                <a:lnTo>
                  <a:pt x="68" y="49"/>
                </a:lnTo>
                <a:lnTo>
                  <a:pt x="56" y="69"/>
                </a:lnTo>
                <a:lnTo>
                  <a:pt x="63" y="75"/>
                </a:lnTo>
                <a:lnTo>
                  <a:pt x="61" y="81"/>
                </a:lnTo>
                <a:lnTo>
                  <a:pt x="70" y="107"/>
                </a:lnTo>
                <a:lnTo>
                  <a:pt x="70" y="112"/>
                </a:lnTo>
                <a:lnTo>
                  <a:pt x="23" y="136"/>
                </a:lnTo>
                <a:lnTo>
                  <a:pt x="0" y="333"/>
                </a:lnTo>
                <a:lnTo>
                  <a:pt x="28" y="367"/>
                </a:lnTo>
                <a:lnTo>
                  <a:pt x="19" y="474"/>
                </a:lnTo>
                <a:lnTo>
                  <a:pt x="37" y="485"/>
                </a:lnTo>
                <a:lnTo>
                  <a:pt x="44" y="651"/>
                </a:lnTo>
                <a:lnTo>
                  <a:pt x="58" y="819"/>
                </a:lnTo>
                <a:lnTo>
                  <a:pt x="54" y="829"/>
                </a:lnTo>
                <a:lnTo>
                  <a:pt x="5" y="860"/>
                </a:lnTo>
                <a:lnTo>
                  <a:pt x="12" y="866"/>
                </a:lnTo>
                <a:lnTo>
                  <a:pt x="28" y="872"/>
                </a:lnTo>
                <a:lnTo>
                  <a:pt x="58" y="866"/>
                </a:lnTo>
                <a:lnTo>
                  <a:pt x="84" y="854"/>
                </a:lnTo>
                <a:lnTo>
                  <a:pt x="107" y="846"/>
                </a:lnTo>
                <a:lnTo>
                  <a:pt x="107" y="876"/>
                </a:lnTo>
                <a:lnTo>
                  <a:pt x="117" y="876"/>
                </a:lnTo>
                <a:lnTo>
                  <a:pt x="100" y="902"/>
                </a:lnTo>
                <a:lnTo>
                  <a:pt x="107" y="941"/>
                </a:lnTo>
                <a:lnTo>
                  <a:pt x="126" y="947"/>
                </a:lnTo>
                <a:lnTo>
                  <a:pt x="154" y="913"/>
                </a:lnTo>
                <a:lnTo>
                  <a:pt x="154" y="890"/>
                </a:lnTo>
                <a:lnTo>
                  <a:pt x="164" y="888"/>
                </a:lnTo>
                <a:lnTo>
                  <a:pt x="173" y="671"/>
                </a:lnTo>
                <a:lnTo>
                  <a:pt x="164" y="649"/>
                </a:lnTo>
                <a:lnTo>
                  <a:pt x="194" y="505"/>
                </a:lnTo>
                <a:lnTo>
                  <a:pt x="213" y="499"/>
                </a:lnTo>
                <a:lnTo>
                  <a:pt x="222" y="349"/>
                </a:lnTo>
                <a:lnTo>
                  <a:pt x="271" y="331"/>
                </a:lnTo>
                <a:lnTo>
                  <a:pt x="250" y="170"/>
                </a:lnTo>
                <a:lnTo>
                  <a:pt x="173" y="126"/>
                </a:lnTo>
                <a:lnTo>
                  <a:pt x="154" y="110"/>
                </a:lnTo>
                <a:lnTo>
                  <a:pt x="152" y="97"/>
                </a:lnTo>
                <a:lnTo>
                  <a:pt x="159" y="85"/>
                </a:lnTo>
                <a:lnTo>
                  <a:pt x="168" y="75"/>
                </a:lnTo>
                <a:lnTo>
                  <a:pt x="175" y="65"/>
                </a:lnTo>
                <a:lnTo>
                  <a:pt x="180" y="53"/>
                </a:lnTo>
                <a:lnTo>
                  <a:pt x="180" y="41"/>
                </a:lnTo>
                <a:lnTo>
                  <a:pt x="175" y="30"/>
                </a:lnTo>
                <a:lnTo>
                  <a:pt x="166" y="16"/>
                </a:lnTo>
                <a:lnTo>
                  <a:pt x="154" y="8"/>
                </a:lnTo>
                <a:lnTo>
                  <a:pt x="136" y="2"/>
                </a:lnTo>
                <a:lnTo>
                  <a:pt x="117" y="0"/>
                </a:lnTo>
                <a:lnTo>
                  <a:pt x="100" y="2"/>
                </a:lnTo>
                <a:lnTo>
                  <a:pt x="84" y="8"/>
                </a:lnTo>
                <a:lnTo>
                  <a:pt x="63" y="2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5" name="Freeform 109"/>
          <p:cNvSpPr>
            <a:spLocks/>
          </p:cNvSpPr>
          <p:nvPr/>
        </p:nvSpPr>
        <p:spPr bwMode="auto">
          <a:xfrm flipH="1">
            <a:off x="3496709" y="3023416"/>
            <a:ext cx="252412" cy="1265238"/>
          </a:xfrm>
          <a:custGeom>
            <a:avLst/>
            <a:gdLst>
              <a:gd name="T0" fmla="*/ 2147483647 w 191"/>
              <a:gd name="T1" fmla="*/ 2147483647 h 886"/>
              <a:gd name="T2" fmla="*/ 2147483647 w 191"/>
              <a:gd name="T3" fmla="*/ 2147483647 h 886"/>
              <a:gd name="T4" fmla="*/ 2147483647 w 191"/>
              <a:gd name="T5" fmla="*/ 2147483647 h 886"/>
              <a:gd name="T6" fmla="*/ 2147483647 w 191"/>
              <a:gd name="T7" fmla="*/ 2147483647 h 886"/>
              <a:gd name="T8" fmla="*/ 2147483647 w 191"/>
              <a:gd name="T9" fmla="*/ 2147483647 h 886"/>
              <a:gd name="T10" fmla="*/ 2147483647 w 191"/>
              <a:gd name="T11" fmla="*/ 2147483647 h 886"/>
              <a:gd name="T12" fmla="*/ 2147483647 w 191"/>
              <a:gd name="T13" fmla="*/ 2147483647 h 886"/>
              <a:gd name="T14" fmla="*/ 2147483647 w 191"/>
              <a:gd name="T15" fmla="*/ 2147483647 h 886"/>
              <a:gd name="T16" fmla="*/ 2147483647 w 191"/>
              <a:gd name="T17" fmla="*/ 2147483647 h 886"/>
              <a:gd name="T18" fmla="*/ 2147483647 w 191"/>
              <a:gd name="T19" fmla="*/ 2147483647 h 886"/>
              <a:gd name="T20" fmla="*/ 2147483647 w 191"/>
              <a:gd name="T21" fmla="*/ 2147483647 h 886"/>
              <a:gd name="T22" fmla="*/ 2147483647 w 191"/>
              <a:gd name="T23" fmla="*/ 2147483647 h 886"/>
              <a:gd name="T24" fmla="*/ 2147483647 w 191"/>
              <a:gd name="T25" fmla="*/ 2147483647 h 886"/>
              <a:gd name="T26" fmla="*/ 2147483647 w 191"/>
              <a:gd name="T27" fmla="*/ 2147483647 h 886"/>
              <a:gd name="T28" fmla="*/ 2147483647 w 191"/>
              <a:gd name="T29" fmla="*/ 2147483647 h 886"/>
              <a:gd name="T30" fmla="*/ 2147483647 w 191"/>
              <a:gd name="T31" fmla="*/ 2147483647 h 886"/>
              <a:gd name="T32" fmla="*/ 2147483647 w 191"/>
              <a:gd name="T33" fmla="*/ 2147483647 h 886"/>
              <a:gd name="T34" fmla="*/ 2147483647 w 191"/>
              <a:gd name="T35" fmla="*/ 2147483647 h 886"/>
              <a:gd name="T36" fmla="*/ 2147483647 w 191"/>
              <a:gd name="T37" fmla="*/ 2147483647 h 886"/>
              <a:gd name="T38" fmla="*/ 2147483647 w 191"/>
              <a:gd name="T39" fmla="*/ 2147483647 h 886"/>
              <a:gd name="T40" fmla="*/ 2147483647 w 191"/>
              <a:gd name="T41" fmla="*/ 2147483647 h 886"/>
              <a:gd name="T42" fmla="*/ 2147483647 w 191"/>
              <a:gd name="T43" fmla="*/ 2147483647 h 886"/>
              <a:gd name="T44" fmla="*/ 2147483647 w 191"/>
              <a:gd name="T45" fmla="*/ 2147483647 h 886"/>
              <a:gd name="T46" fmla="*/ 2147483647 w 191"/>
              <a:gd name="T47" fmla="*/ 2147483647 h 886"/>
              <a:gd name="T48" fmla="*/ 2147483647 w 191"/>
              <a:gd name="T49" fmla="*/ 2147483647 h 886"/>
              <a:gd name="T50" fmla="*/ 2147483647 w 191"/>
              <a:gd name="T51" fmla="*/ 2147483647 h 886"/>
              <a:gd name="T52" fmla="*/ 2147483647 w 191"/>
              <a:gd name="T53" fmla="*/ 2147483647 h 886"/>
              <a:gd name="T54" fmla="*/ 2147483647 w 191"/>
              <a:gd name="T55" fmla="*/ 2147483647 h 886"/>
              <a:gd name="T56" fmla="*/ 2147483647 w 191"/>
              <a:gd name="T57" fmla="*/ 2147483647 h 886"/>
              <a:gd name="T58" fmla="*/ 2147483647 w 191"/>
              <a:gd name="T59" fmla="*/ 2147483647 h 886"/>
              <a:gd name="T60" fmla="*/ 2147483647 w 191"/>
              <a:gd name="T61" fmla="*/ 2147483647 h 886"/>
              <a:gd name="T62" fmla="*/ 2147483647 w 191"/>
              <a:gd name="T63" fmla="*/ 2147483647 h 886"/>
              <a:gd name="T64" fmla="*/ 2147483647 w 191"/>
              <a:gd name="T65" fmla="*/ 2147483647 h 886"/>
              <a:gd name="T66" fmla="*/ 2147483647 w 191"/>
              <a:gd name="T67" fmla="*/ 2147483647 h 886"/>
              <a:gd name="T68" fmla="*/ 2147483647 w 191"/>
              <a:gd name="T69" fmla="*/ 2147483647 h 886"/>
              <a:gd name="T70" fmla="*/ 0 w 191"/>
              <a:gd name="T71" fmla="*/ 2147483647 h 886"/>
              <a:gd name="T72" fmla="*/ 2147483647 w 191"/>
              <a:gd name="T73" fmla="*/ 2147483647 h 886"/>
              <a:gd name="T74" fmla="*/ 2147483647 w 191"/>
              <a:gd name="T75" fmla="*/ 2147483647 h 886"/>
              <a:gd name="T76" fmla="*/ 2147483647 w 191"/>
              <a:gd name="T77" fmla="*/ 2147483647 h 886"/>
              <a:gd name="T78" fmla="*/ 2147483647 w 191"/>
              <a:gd name="T79" fmla="*/ 2147483647 h 886"/>
              <a:gd name="T80" fmla="*/ 2147483647 w 191"/>
              <a:gd name="T81" fmla="*/ 2147483647 h 886"/>
              <a:gd name="T82" fmla="*/ 2147483647 w 191"/>
              <a:gd name="T83" fmla="*/ 2147483647 h 886"/>
              <a:gd name="T84" fmla="*/ 2147483647 w 191"/>
              <a:gd name="T85" fmla="*/ 2147483647 h 886"/>
              <a:gd name="T86" fmla="*/ 2147483647 w 191"/>
              <a:gd name="T87" fmla="*/ 2147483647 h 886"/>
              <a:gd name="T88" fmla="*/ 2147483647 w 191"/>
              <a:gd name="T89" fmla="*/ 2147483647 h 886"/>
              <a:gd name="T90" fmla="*/ 2147483647 w 191"/>
              <a:gd name="T91" fmla="*/ 2147483647 h 886"/>
              <a:gd name="T92" fmla="*/ 2147483647 w 191"/>
              <a:gd name="T93" fmla="*/ 2147483647 h 886"/>
              <a:gd name="T94" fmla="*/ 2147483647 w 191"/>
              <a:gd name="T95" fmla="*/ 2147483647 h 886"/>
              <a:gd name="T96" fmla="*/ 2147483647 w 191"/>
              <a:gd name="T97" fmla="*/ 2147483647 h 886"/>
              <a:gd name="T98" fmla="*/ 2147483647 w 191"/>
              <a:gd name="T99" fmla="*/ 0 h 886"/>
              <a:gd name="T100" fmla="*/ 2147483647 w 191"/>
              <a:gd name="T101" fmla="*/ 2147483647 h 886"/>
              <a:gd name="T102" fmla="*/ 2147483647 w 191"/>
              <a:gd name="T103" fmla="*/ 2147483647 h 886"/>
              <a:gd name="T104" fmla="*/ 2147483647 w 191"/>
              <a:gd name="T105" fmla="*/ 2147483647 h 8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886"/>
              <a:gd name="T161" fmla="*/ 191 w 191"/>
              <a:gd name="T162" fmla="*/ 886 h 8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886">
                <a:moveTo>
                  <a:pt x="144" y="18"/>
                </a:moveTo>
                <a:lnTo>
                  <a:pt x="144" y="40"/>
                </a:lnTo>
                <a:lnTo>
                  <a:pt x="141" y="45"/>
                </a:lnTo>
                <a:lnTo>
                  <a:pt x="150" y="64"/>
                </a:lnTo>
                <a:lnTo>
                  <a:pt x="144" y="69"/>
                </a:lnTo>
                <a:lnTo>
                  <a:pt x="147" y="76"/>
                </a:lnTo>
                <a:lnTo>
                  <a:pt x="141" y="100"/>
                </a:lnTo>
                <a:lnTo>
                  <a:pt x="141" y="105"/>
                </a:lnTo>
                <a:lnTo>
                  <a:pt x="173" y="127"/>
                </a:lnTo>
                <a:lnTo>
                  <a:pt x="190" y="311"/>
                </a:lnTo>
                <a:lnTo>
                  <a:pt x="169" y="343"/>
                </a:lnTo>
                <a:lnTo>
                  <a:pt x="177" y="441"/>
                </a:lnTo>
                <a:lnTo>
                  <a:pt x="164" y="454"/>
                </a:lnTo>
                <a:lnTo>
                  <a:pt x="159" y="608"/>
                </a:lnTo>
                <a:lnTo>
                  <a:pt x="149" y="766"/>
                </a:lnTo>
                <a:lnTo>
                  <a:pt x="151" y="774"/>
                </a:lnTo>
                <a:lnTo>
                  <a:pt x="186" y="805"/>
                </a:lnTo>
                <a:lnTo>
                  <a:pt x="181" y="809"/>
                </a:lnTo>
                <a:lnTo>
                  <a:pt x="169" y="814"/>
                </a:lnTo>
                <a:lnTo>
                  <a:pt x="149" y="809"/>
                </a:lnTo>
                <a:lnTo>
                  <a:pt x="130" y="798"/>
                </a:lnTo>
                <a:lnTo>
                  <a:pt x="114" y="792"/>
                </a:lnTo>
                <a:lnTo>
                  <a:pt x="114" y="817"/>
                </a:lnTo>
                <a:lnTo>
                  <a:pt x="109" y="819"/>
                </a:lnTo>
                <a:lnTo>
                  <a:pt x="119" y="843"/>
                </a:lnTo>
                <a:lnTo>
                  <a:pt x="114" y="880"/>
                </a:lnTo>
                <a:lnTo>
                  <a:pt x="101" y="885"/>
                </a:lnTo>
                <a:lnTo>
                  <a:pt x="81" y="854"/>
                </a:lnTo>
                <a:lnTo>
                  <a:pt x="81" y="832"/>
                </a:lnTo>
                <a:lnTo>
                  <a:pt x="74" y="829"/>
                </a:lnTo>
                <a:lnTo>
                  <a:pt x="67" y="628"/>
                </a:lnTo>
                <a:lnTo>
                  <a:pt x="74" y="607"/>
                </a:lnTo>
                <a:lnTo>
                  <a:pt x="53" y="471"/>
                </a:lnTo>
                <a:lnTo>
                  <a:pt x="40" y="467"/>
                </a:lnTo>
                <a:lnTo>
                  <a:pt x="34" y="327"/>
                </a:lnTo>
                <a:lnTo>
                  <a:pt x="0" y="311"/>
                </a:lnTo>
                <a:lnTo>
                  <a:pt x="14" y="159"/>
                </a:lnTo>
                <a:lnTo>
                  <a:pt x="69" y="117"/>
                </a:lnTo>
                <a:lnTo>
                  <a:pt x="83" y="105"/>
                </a:lnTo>
                <a:lnTo>
                  <a:pt x="83" y="89"/>
                </a:lnTo>
                <a:lnTo>
                  <a:pt x="77" y="79"/>
                </a:lnTo>
                <a:lnTo>
                  <a:pt x="71" y="71"/>
                </a:lnTo>
                <a:lnTo>
                  <a:pt x="66" y="60"/>
                </a:lnTo>
                <a:lnTo>
                  <a:pt x="63" y="50"/>
                </a:lnTo>
                <a:lnTo>
                  <a:pt x="63" y="39"/>
                </a:lnTo>
                <a:lnTo>
                  <a:pt x="66" y="27"/>
                </a:lnTo>
                <a:lnTo>
                  <a:pt x="73" y="16"/>
                </a:lnTo>
                <a:lnTo>
                  <a:pt x="83" y="6"/>
                </a:lnTo>
                <a:lnTo>
                  <a:pt x="94" y="2"/>
                </a:lnTo>
                <a:lnTo>
                  <a:pt x="107" y="0"/>
                </a:lnTo>
                <a:lnTo>
                  <a:pt x="119" y="2"/>
                </a:lnTo>
                <a:lnTo>
                  <a:pt x="130" y="6"/>
                </a:lnTo>
                <a:lnTo>
                  <a:pt x="144" y="18"/>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6" name="Freeform 110"/>
          <p:cNvSpPr>
            <a:spLocks/>
          </p:cNvSpPr>
          <p:nvPr/>
        </p:nvSpPr>
        <p:spPr bwMode="auto">
          <a:xfrm flipH="1">
            <a:off x="3172859" y="2950391"/>
            <a:ext cx="298450" cy="1338263"/>
          </a:xfrm>
          <a:custGeom>
            <a:avLst/>
            <a:gdLst>
              <a:gd name="T0" fmla="*/ 2147483647 w 225"/>
              <a:gd name="T1" fmla="*/ 0 h 937"/>
              <a:gd name="T2" fmla="*/ 2147483647 w 225"/>
              <a:gd name="T3" fmla="*/ 2147483647 h 937"/>
              <a:gd name="T4" fmla="*/ 2147483647 w 225"/>
              <a:gd name="T5" fmla="*/ 2147483647 h 937"/>
              <a:gd name="T6" fmla="*/ 2147483647 w 225"/>
              <a:gd name="T7" fmla="*/ 2147483647 h 937"/>
              <a:gd name="T8" fmla="*/ 2147483647 w 225"/>
              <a:gd name="T9" fmla="*/ 2147483647 h 937"/>
              <a:gd name="T10" fmla="*/ 2147483647 w 225"/>
              <a:gd name="T11" fmla="*/ 2147483647 h 937"/>
              <a:gd name="T12" fmla="*/ 2147483647 w 225"/>
              <a:gd name="T13" fmla="*/ 2147483647 h 937"/>
              <a:gd name="T14" fmla="*/ 2147483647 w 225"/>
              <a:gd name="T15" fmla="*/ 2147483647 h 937"/>
              <a:gd name="T16" fmla="*/ 2147483647 w 225"/>
              <a:gd name="T17" fmla="*/ 2147483647 h 937"/>
              <a:gd name="T18" fmla="*/ 2147483647 w 225"/>
              <a:gd name="T19" fmla="*/ 2147483647 h 937"/>
              <a:gd name="T20" fmla="*/ 2147483647 w 225"/>
              <a:gd name="T21" fmla="*/ 2147483647 h 937"/>
              <a:gd name="T22" fmla="*/ 2147483647 w 225"/>
              <a:gd name="T23" fmla="*/ 2147483647 h 937"/>
              <a:gd name="T24" fmla="*/ 2147483647 w 225"/>
              <a:gd name="T25" fmla="*/ 2147483647 h 937"/>
              <a:gd name="T26" fmla="*/ 2147483647 w 225"/>
              <a:gd name="T27" fmla="*/ 2147483647 h 937"/>
              <a:gd name="T28" fmla="*/ 2147483647 w 225"/>
              <a:gd name="T29" fmla="*/ 2147483647 h 937"/>
              <a:gd name="T30" fmla="*/ 2147483647 w 225"/>
              <a:gd name="T31" fmla="*/ 2147483647 h 937"/>
              <a:gd name="T32" fmla="*/ 2147483647 w 225"/>
              <a:gd name="T33" fmla="*/ 2147483647 h 937"/>
              <a:gd name="T34" fmla="*/ 2147483647 w 225"/>
              <a:gd name="T35" fmla="*/ 2147483647 h 937"/>
              <a:gd name="T36" fmla="*/ 2147483647 w 225"/>
              <a:gd name="T37" fmla="*/ 2147483647 h 937"/>
              <a:gd name="T38" fmla="*/ 2147483647 w 225"/>
              <a:gd name="T39" fmla="*/ 2147483647 h 937"/>
              <a:gd name="T40" fmla="*/ 2147483647 w 225"/>
              <a:gd name="T41" fmla="*/ 2147483647 h 937"/>
              <a:gd name="T42" fmla="*/ 2147483647 w 225"/>
              <a:gd name="T43" fmla="*/ 2147483647 h 937"/>
              <a:gd name="T44" fmla="*/ 2147483647 w 225"/>
              <a:gd name="T45" fmla="*/ 2147483647 h 937"/>
              <a:gd name="T46" fmla="*/ 2147483647 w 225"/>
              <a:gd name="T47" fmla="*/ 2147483647 h 937"/>
              <a:gd name="T48" fmla="*/ 2147483647 w 225"/>
              <a:gd name="T49" fmla="*/ 2147483647 h 937"/>
              <a:gd name="T50" fmla="*/ 2147483647 w 225"/>
              <a:gd name="T51" fmla="*/ 2147483647 h 937"/>
              <a:gd name="T52" fmla="*/ 2147483647 w 225"/>
              <a:gd name="T53" fmla="*/ 2147483647 h 937"/>
              <a:gd name="T54" fmla="*/ 2147483647 w 225"/>
              <a:gd name="T55" fmla="*/ 2147483647 h 937"/>
              <a:gd name="T56" fmla="*/ 0 w 225"/>
              <a:gd name="T57" fmla="*/ 2147483647 h 937"/>
              <a:gd name="T58" fmla="*/ 2147483647 w 225"/>
              <a:gd name="T59" fmla="*/ 2147483647 h 937"/>
              <a:gd name="T60" fmla="*/ 2147483647 w 225"/>
              <a:gd name="T61" fmla="*/ 2147483647 h 937"/>
              <a:gd name="T62" fmla="*/ 2147483647 w 225"/>
              <a:gd name="T63" fmla="*/ 2147483647 h 937"/>
              <a:gd name="T64" fmla="*/ 2147483647 w 225"/>
              <a:gd name="T65" fmla="*/ 2147483647 h 937"/>
              <a:gd name="T66" fmla="*/ 2147483647 w 225"/>
              <a:gd name="T67" fmla="*/ 2147483647 h 937"/>
              <a:gd name="T68" fmla="*/ 2147483647 w 225"/>
              <a:gd name="T69" fmla="*/ 2147483647 h 937"/>
              <a:gd name="T70" fmla="*/ 2147483647 w 225"/>
              <a:gd name="T71" fmla="*/ 2147483647 h 937"/>
              <a:gd name="T72" fmla="*/ 2147483647 w 225"/>
              <a:gd name="T73" fmla="*/ 2147483647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937"/>
              <a:gd name="T113" fmla="*/ 225 w 225"/>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937">
                <a:moveTo>
                  <a:pt x="56" y="12"/>
                </a:moveTo>
                <a:lnTo>
                  <a:pt x="83" y="0"/>
                </a:lnTo>
                <a:lnTo>
                  <a:pt x="112" y="6"/>
                </a:lnTo>
                <a:lnTo>
                  <a:pt x="132" y="29"/>
                </a:lnTo>
                <a:lnTo>
                  <a:pt x="139" y="59"/>
                </a:lnTo>
                <a:lnTo>
                  <a:pt x="133" y="93"/>
                </a:lnTo>
                <a:lnTo>
                  <a:pt x="143" y="113"/>
                </a:lnTo>
                <a:lnTo>
                  <a:pt x="157" y="122"/>
                </a:lnTo>
                <a:lnTo>
                  <a:pt x="196" y="142"/>
                </a:lnTo>
                <a:lnTo>
                  <a:pt x="207" y="156"/>
                </a:lnTo>
                <a:lnTo>
                  <a:pt x="224" y="306"/>
                </a:lnTo>
                <a:lnTo>
                  <a:pt x="217" y="337"/>
                </a:lnTo>
                <a:lnTo>
                  <a:pt x="176" y="350"/>
                </a:lnTo>
                <a:lnTo>
                  <a:pt x="183" y="492"/>
                </a:lnTo>
                <a:lnTo>
                  <a:pt x="155" y="504"/>
                </a:lnTo>
                <a:lnTo>
                  <a:pt x="147" y="608"/>
                </a:lnTo>
                <a:lnTo>
                  <a:pt x="152" y="790"/>
                </a:lnTo>
                <a:lnTo>
                  <a:pt x="155" y="890"/>
                </a:lnTo>
                <a:lnTo>
                  <a:pt x="147" y="892"/>
                </a:lnTo>
                <a:lnTo>
                  <a:pt x="147" y="901"/>
                </a:lnTo>
                <a:lnTo>
                  <a:pt x="125" y="919"/>
                </a:lnTo>
                <a:lnTo>
                  <a:pt x="112" y="932"/>
                </a:lnTo>
                <a:lnTo>
                  <a:pt x="104" y="936"/>
                </a:lnTo>
                <a:lnTo>
                  <a:pt x="93" y="936"/>
                </a:lnTo>
                <a:lnTo>
                  <a:pt x="82" y="932"/>
                </a:lnTo>
                <a:lnTo>
                  <a:pt x="80" y="928"/>
                </a:lnTo>
                <a:lnTo>
                  <a:pt x="82" y="921"/>
                </a:lnTo>
                <a:lnTo>
                  <a:pt x="87" y="913"/>
                </a:lnTo>
                <a:lnTo>
                  <a:pt x="95" y="900"/>
                </a:lnTo>
                <a:lnTo>
                  <a:pt x="106" y="890"/>
                </a:lnTo>
                <a:lnTo>
                  <a:pt x="98" y="894"/>
                </a:lnTo>
                <a:lnTo>
                  <a:pt x="98" y="881"/>
                </a:lnTo>
                <a:lnTo>
                  <a:pt x="66" y="899"/>
                </a:lnTo>
                <a:lnTo>
                  <a:pt x="53" y="899"/>
                </a:lnTo>
                <a:lnTo>
                  <a:pt x="49" y="894"/>
                </a:lnTo>
                <a:lnTo>
                  <a:pt x="49" y="887"/>
                </a:lnTo>
                <a:lnTo>
                  <a:pt x="50" y="882"/>
                </a:lnTo>
                <a:lnTo>
                  <a:pt x="53" y="875"/>
                </a:lnTo>
                <a:lnTo>
                  <a:pt x="61" y="866"/>
                </a:lnTo>
                <a:lnTo>
                  <a:pt x="67" y="858"/>
                </a:lnTo>
                <a:lnTo>
                  <a:pt x="59" y="855"/>
                </a:lnTo>
                <a:lnTo>
                  <a:pt x="52" y="768"/>
                </a:lnTo>
                <a:lnTo>
                  <a:pt x="49" y="627"/>
                </a:lnTo>
                <a:lnTo>
                  <a:pt x="37" y="512"/>
                </a:lnTo>
                <a:lnTo>
                  <a:pt x="33" y="480"/>
                </a:lnTo>
                <a:lnTo>
                  <a:pt x="29" y="462"/>
                </a:lnTo>
                <a:lnTo>
                  <a:pt x="38" y="392"/>
                </a:lnTo>
                <a:lnTo>
                  <a:pt x="41" y="361"/>
                </a:lnTo>
                <a:lnTo>
                  <a:pt x="36" y="365"/>
                </a:lnTo>
                <a:lnTo>
                  <a:pt x="32" y="360"/>
                </a:lnTo>
                <a:lnTo>
                  <a:pt x="29" y="360"/>
                </a:lnTo>
                <a:lnTo>
                  <a:pt x="24" y="356"/>
                </a:lnTo>
                <a:lnTo>
                  <a:pt x="17" y="356"/>
                </a:lnTo>
                <a:lnTo>
                  <a:pt x="14" y="350"/>
                </a:lnTo>
                <a:lnTo>
                  <a:pt x="10" y="348"/>
                </a:lnTo>
                <a:lnTo>
                  <a:pt x="9" y="342"/>
                </a:lnTo>
                <a:lnTo>
                  <a:pt x="4" y="337"/>
                </a:lnTo>
                <a:lnTo>
                  <a:pt x="0" y="329"/>
                </a:lnTo>
                <a:lnTo>
                  <a:pt x="12" y="298"/>
                </a:lnTo>
                <a:lnTo>
                  <a:pt x="7" y="278"/>
                </a:lnTo>
                <a:lnTo>
                  <a:pt x="29" y="298"/>
                </a:lnTo>
                <a:lnTo>
                  <a:pt x="60" y="160"/>
                </a:lnTo>
                <a:lnTo>
                  <a:pt x="85" y="133"/>
                </a:lnTo>
                <a:lnTo>
                  <a:pt x="80" y="127"/>
                </a:lnTo>
                <a:lnTo>
                  <a:pt x="59" y="122"/>
                </a:lnTo>
                <a:lnTo>
                  <a:pt x="57" y="105"/>
                </a:lnTo>
                <a:lnTo>
                  <a:pt x="63" y="100"/>
                </a:lnTo>
                <a:lnTo>
                  <a:pt x="55" y="99"/>
                </a:lnTo>
                <a:lnTo>
                  <a:pt x="56" y="92"/>
                </a:lnTo>
                <a:lnTo>
                  <a:pt x="48" y="88"/>
                </a:lnTo>
                <a:lnTo>
                  <a:pt x="54" y="67"/>
                </a:lnTo>
                <a:lnTo>
                  <a:pt x="49" y="63"/>
                </a:lnTo>
                <a:lnTo>
                  <a:pt x="52" y="33"/>
                </a:lnTo>
                <a:lnTo>
                  <a:pt x="46" y="33"/>
                </a:lnTo>
                <a:lnTo>
                  <a:pt x="56" y="12"/>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7" name="Freeform 111"/>
          <p:cNvSpPr>
            <a:spLocks/>
          </p:cNvSpPr>
          <p:nvPr/>
        </p:nvSpPr>
        <p:spPr bwMode="auto">
          <a:xfrm flipH="1">
            <a:off x="3734834" y="2944041"/>
            <a:ext cx="244475" cy="1344613"/>
          </a:xfrm>
          <a:custGeom>
            <a:avLst/>
            <a:gdLst>
              <a:gd name="T0" fmla="*/ 2147483647 w 184"/>
              <a:gd name="T1" fmla="*/ 2147483647 h 941"/>
              <a:gd name="T2" fmla="*/ 2147483647 w 184"/>
              <a:gd name="T3" fmla="*/ 2147483647 h 941"/>
              <a:gd name="T4" fmla="*/ 2147483647 w 184"/>
              <a:gd name="T5" fmla="*/ 0 h 941"/>
              <a:gd name="T6" fmla="*/ 2147483647 w 184"/>
              <a:gd name="T7" fmla="*/ 2147483647 h 941"/>
              <a:gd name="T8" fmla="*/ 2147483647 w 184"/>
              <a:gd name="T9" fmla="*/ 2147483647 h 941"/>
              <a:gd name="T10" fmla="*/ 2147483647 w 184"/>
              <a:gd name="T11" fmla="*/ 2147483647 h 941"/>
              <a:gd name="T12" fmla="*/ 2147483647 w 184"/>
              <a:gd name="T13" fmla="*/ 2147483647 h 941"/>
              <a:gd name="T14" fmla="*/ 2147483647 w 184"/>
              <a:gd name="T15" fmla="*/ 2147483647 h 941"/>
              <a:gd name="T16" fmla="*/ 2147483647 w 184"/>
              <a:gd name="T17" fmla="*/ 2147483647 h 941"/>
              <a:gd name="T18" fmla="*/ 0 w 184"/>
              <a:gd name="T19" fmla="*/ 2147483647 h 941"/>
              <a:gd name="T20" fmla="*/ 0 w 184"/>
              <a:gd name="T21" fmla="*/ 2147483647 h 941"/>
              <a:gd name="T22" fmla="*/ 2147483647 w 184"/>
              <a:gd name="T23" fmla="*/ 2147483647 h 941"/>
              <a:gd name="T24" fmla="*/ 2147483647 w 184"/>
              <a:gd name="T25" fmla="*/ 2147483647 h 941"/>
              <a:gd name="T26" fmla="*/ 2147483647 w 184"/>
              <a:gd name="T27" fmla="*/ 2147483647 h 941"/>
              <a:gd name="T28" fmla="*/ 2147483647 w 184"/>
              <a:gd name="T29" fmla="*/ 2147483647 h 941"/>
              <a:gd name="T30" fmla="*/ 2147483647 w 184"/>
              <a:gd name="T31" fmla="*/ 2147483647 h 941"/>
              <a:gd name="T32" fmla="*/ 2147483647 w 184"/>
              <a:gd name="T33" fmla="*/ 2147483647 h 941"/>
              <a:gd name="T34" fmla="*/ 2147483647 w 184"/>
              <a:gd name="T35" fmla="*/ 2147483647 h 941"/>
              <a:gd name="T36" fmla="*/ 2147483647 w 184"/>
              <a:gd name="T37" fmla="*/ 2147483647 h 941"/>
              <a:gd name="T38" fmla="*/ 2147483647 w 184"/>
              <a:gd name="T39" fmla="*/ 2147483647 h 941"/>
              <a:gd name="T40" fmla="*/ 2147483647 w 184"/>
              <a:gd name="T41" fmla="*/ 2147483647 h 941"/>
              <a:gd name="T42" fmla="*/ 2147483647 w 184"/>
              <a:gd name="T43" fmla="*/ 2147483647 h 941"/>
              <a:gd name="T44" fmla="*/ 2147483647 w 184"/>
              <a:gd name="T45" fmla="*/ 2147483647 h 941"/>
              <a:gd name="T46" fmla="*/ 2147483647 w 184"/>
              <a:gd name="T47" fmla="*/ 2147483647 h 941"/>
              <a:gd name="T48" fmla="*/ 2147483647 w 184"/>
              <a:gd name="T49" fmla="*/ 2147483647 h 941"/>
              <a:gd name="T50" fmla="*/ 2147483647 w 184"/>
              <a:gd name="T51" fmla="*/ 2147483647 h 941"/>
              <a:gd name="T52" fmla="*/ 2147483647 w 184"/>
              <a:gd name="T53" fmla="*/ 2147483647 h 941"/>
              <a:gd name="T54" fmla="*/ 2147483647 w 184"/>
              <a:gd name="T55" fmla="*/ 2147483647 h 941"/>
              <a:gd name="T56" fmla="*/ 2147483647 w 184"/>
              <a:gd name="T57" fmla="*/ 2147483647 h 941"/>
              <a:gd name="T58" fmla="*/ 2147483647 w 184"/>
              <a:gd name="T59" fmla="*/ 2147483647 h 941"/>
              <a:gd name="T60" fmla="*/ 2147483647 w 184"/>
              <a:gd name="T61" fmla="*/ 2147483647 h 941"/>
              <a:gd name="T62" fmla="*/ 2147483647 w 184"/>
              <a:gd name="T63" fmla="*/ 2147483647 h 941"/>
              <a:gd name="T64" fmla="*/ 2147483647 w 184"/>
              <a:gd name="T65" fmla="*/ 2147483647 h 941"/>
              <a:gd name="T66" fmla="*/ 2147483647 w 184"/>
              <a:gd name="T67" fmla="*/ 2147483647 h 941"/>
              <a:gd name="T68" fmla="*/ 2147483647 w 184"/>
              <a:gd name="T69" fmla="*/ 2147483647 h 941"/>
              <a:gd name="T70" fmla="*/ 2147483647 w 184"/>
              <a:gd name="T71" fmla="*/ 2147483647 h 941"/>
              <a:gd name="T72" fmla="*/ 2147483647 w 184"/>
              <a:gd name="T73" fmla="*/ 2147483647 h 941"/>
              <a:gd name="T74" fmla="*/ 2147483647 w 184"/>
              <a:gd name="T75" fmla="*/ 2147483647 h 941"/>
              <a:gd name="T76" fmla="*/ 2147483647 w 184"/>
              <a:gd name="T77" fmla="*/ 2147483647 h 941"/>
              <a:gd name="T78" fmla="*/ 2147483647 w 184"/>
              <a:gd name="T79" fmla="*/ 2147483647 h 941"/>
              <a:gd name="T80" fmla="*/ 2147483647 w 184"/>
              <a:gd name="T81" fmla="*/ 2147483647 h 941"/>
              <a:gd name="T82" fmla="*/ 2147483647 w 184"/>
              <a:gd name="T83" fmla="*/ 2147483647 h 941"/>
              <a:gd name="T84" fmla="*/ 2147483647 w 184"/>
              <a:gd name="T85" fmla="*/ 2147483647 h 941"/>
              <a:gd name="T86" fmla="*/ 2147483647 w 184"/>
              <a:gd name="T87" fmla="*/ 2147483647 h 941"/>
              <a:gd name="T88" fmla="*/ 2147483647 w 184"/>
              <a:gd name="T89" fmla="*/ 2147483647 h 941"/>
              <a:gd name="T90" fmla="*/ 2147483647 w 184"/>
              <a:gd name="T91" fmla="*/ 2147483647 h 941"/>
              <a:gd name="T92" fmla="*/ 2147483647 w 184"/>
              <a:gd name="T93" fmla="*/ 2147483647 h 941"/>
              <a:gd name="T94" fmla="*/ 2147483647 w 184"/>
              <a:gd name="T95" fmla="*/ 2147483647 h 941"/>
              <a:gd name="T96" fmla="*/ 2147483647 w 184"/>
              <a:gd name="T97" fmla="*/ 2147483647 h 941"/>
              <a:gd name="T98" fmla="*/ 2147483647 w 184"/>
              <a:gd name="T99" fmla="*/ 2147483647 h 941"/>
              <a:gd name="T100" fmla="*/ 2147483647 w 184"/>
              <a:gd name="T101" fmla="*/ 2147483647 h 941"/>
              <a:gd name="T102" fmla="*/ 2147483647 w 184"/>
              <a:gd name="T103" fmla="*/ 2147483647 h 941"/>
              <a:gd name="T104" fmla="*/ 2147483647 w 184"/>
              <a:gd name="T105" fmla="*/ 2147483647 h 941"/>
              <a:gd name="T106" fmla="*/ 2147483647 w 184"/>
              <a:gd name="T107" fmla="*/ 2147483647 h 941"/>
              <a:gd name="T108" fmla="*/ 2147483647 w 184"/>
              <a:gd name="T109" fmla="*/ 2147483647 h 941"/>
              <a:gd name="T110" fmla="*/ 2147483647 w 184"/>
              <a:gd name="T111" fmla="*/ 2147483647 h 941"/>
              <a:gd name="T112" fmla="*/ 2147483647 w 184"/>
              <a:gd name="T113" fmla="*/ 2147483647 h 941"/>
              <a:gd name="T114" fmla="*/ 2147483647 w 184"/>
              <a:gd name="T115" fmla="*/ 2147483647 h 941"/>
              <a:gd name="T116" fmla="*/ 2147483647 w 184"/>
              <a:gd name="T117" fmla="*/ 2147483647 h 9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941"/>
              <a:gd name="T179" fmla="*/ 184 w 184"/>
              <a:gd name="T180" fmla="*/ 941 h 9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941">
                <a:moveTo>
                  <a:pt x="119" y="14"/>
                </a:moveTo>
                <a:lnTo>
                  <a:pt x="76" y="1"/>
                </a:lnTo>
                <a:lnTo>
                  <a:pt x="44" y="0"/>
                </a:lnTo>
                <a:lnTo>
                  <a:pt x="16" y="9"/>
                </a:lnTo>
                <a:lnTo>
                  <a:pt x="5" y="40"/>
                </a:lnTo>
                <a:lnTo>
                  <a:pt x="5" y="69"/>
                </a:lnTo>
                <a:lnTo>
                  <a:pt x="21" y="102"/>
                </a:lnTo>
                <a:lnTo>
                  <a:pt x="33" y="101"/>
                </a:lnTo>
                <a:lnTo>
                  <a:pt x="16" y="139"/>
                </a:lnTo>
                <a:lnTo>
                  <a:pt x="0" y="202"/>
                </a:lnTo>
                <a:lnTo>
                  <a:pt x="0" y="256"/>
                </a:lnTo>
                <a:lnTo>
                  <a:pt x="5" y="324"/>
                </a:lnTo>
                <a:lnTo>
                  <a:pt x="16" y="391"/>
                </a:lnTo>
                <a:lnTo>
                  <a:pt x="37" y="395"/>
                </a:lnTo>
                <a:lnTo>
                  <a:pt x="37" y="416"/>
                </a:lnTo>
                <a:lnTo>
                  <a:pt x="49" y="423"/>
                </a:lnTo>
                <a:lnTo>
                  <a:pt x="49" y="491"/>
                </a:lnTo>
                <a:lnTo>
                  <a:pt x="60" y="505"/>
                </a:lnTo>
                <a:lnTo>
                  <a:pt x="60" y="631"/>
                </a:lnTo>
                <a:lnTo>
                  <a:pt x="60" y="710"/>
                </a:lnTo>
                <a:lnTo>
                  <a:pt x="43" y="799"/>
                </a:lnTo>
                <a:lnTo>
                  <a:pt x="36" y="914"/>
                </a:lnTo>
                <a:lnTo>
                  <a:pt x="54" y="922"/>
                </a:lnTo>
                <a:lnTo>
                  <a:pt x="54" y="936"/>
                </a:lnTo>
                <a:lnTo>
                  <a:pt x="86" y="936"/>
                </a:lnTo>
                <a:lnTo>
                  <a:pt x="90" y="931"/>
                </a:lnTo>
                <a:lnTo>
                  <a:pt x="103" y="931"/>
                </a:lnTo>
                <a:lnTo>
                  <a:pt x="104" y="940"/>
                </a:lnTo>
                <a:lnTo>
                  <a:pt x="125" y="936"/>
                </a:lnTo>
                <a:lnTo>
                  <a:pt x="174" y="931"/>
                </a:lnTo>
                <a:lnTo>
                  <a:pt x="174" y="923"/>
                </a:lnTo>
                <a:lnTo>
                  <a:pt x="130" y="905"/>
                </a:lnTo>
                <a:lnTo>
                  <a:pt x="130" y="889"/>
                </a:lnTo>
                <a:lnTo>
                  <a:pt x="167" y="881"/>
                </a:lnTo>
                <a:lnTo>
                  <a:pt x="167" y="868"/>
                </a:lnTo>
                <a:lnTo>
                  <a:pt x="141" y="852"/>
                </a:lnTo>
                <a:lnTo>
                  <a:pt x="141" y="724"/>
                </a:lnTo>
                <a:lnTo>
                  <a:pt x="151" y="606"/>
                </a:lnTo>
                <a:lnTo>
                  <a:pt x="148" y="489"/>
                </a:lnTo>
                <a:lnTo>
                  <a:pt x="147" y="423"/>
                </a:lnTo>
                <a:lnTo>
                  <a:pt x="151" y="403"/>
                </a:lnTo>
                <a:lnTo>
                  <a:pt x="151" y="311"/>
                </a:lnTo>
                <a:lnTo>
                  <a:pt x="183" y="290"/>
                </a:lnTo>
                <a:lnTo>
                  <a:pt x="183" y="278"/>
                </a:lnTo>
                <a:lnTo>
                  <a:pt x="114" y="152"/>
                </a:lnTo>
                <a:lnTo>
                  <a:pt x="81" y="136"/>
                </a:lnTo>
                <a:lnTo>
                  <a:pt x="86" y="128"/>
                </a:lnTo>
                <a:lnTo>
                  <a:pt x="108" y="123"/>
                </a:lnTo>
                <a:lnTo>
                  <a:pt x="108" y="115"/>
                </a:lnTo>
                <a:lnTo>
                  <a:pt x="114" y="111"/>
                </a:lnTo>
                <a:lnTo>
                  <a:pt x="114" y="102"/>
                </a:lnTo>
                <a:lnTo>
                  <a:pt x="119" y="98"/>
                </a:lnTo>
                <a:lnTo>
                  <a:pt x="114" y="93"/>
                </a:lnTo>
                <a:lnTo>
                  <a:pt x="119" y="90"/>
                </a:lnTo>
                <a:lnTo>
                  <a:pt x="108" y="69"/>
                </a:lnTo>
                <a:lnTo>
                  <a:pt x="114" y="56"/>
                </a:lnTo>
                <a:lnTo>
                  <a:pt x="108" y="43"/>
                </a:lnTo>
                <a:lnTo>
                  <a:pt x="119" y="36"/>
                </a:lnTo>
                <a:lnTo>
                  <a:pt x="119" y="14"/>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8" name="Freeform 112"/>
          <p:cNvSpPr>
            <a:spLocks/>
          </p:cNvSpPr>
          <p:nvPr/>
        </p:nvSpPr>
        <p:spPr bwMode="auto">
          <a:xfrm>
            <a:off x="5935109" y="2883716"/>
            <a:ext cx="361950" cy="1354138"/>
          </a:xfrm>
          <a:custGeom>
            <a:avLst/>
            <a:gdLst>
              <a:gd name="T0" fmla="*/ 2147483647 w 272"/>
              <a:gd name="T1" fmla="*/ 2147483647 h 948"/>
              <a:gd name="T2" fmla="*/ 2147483647 w 272"/>
              <a:gd name="T3" fmla="*/ 2147483647 h 948"/>
              <a:gd name="T4" fmla="*/ 2147483647 w 272"/>
              <a:gd name="T5" fmla="*/ 2147483647 h 948"/>
              <a:gd name="T6" fmla="*/ 2147483647 w 272"/>
              <a:gd name="T7" fmla="*/ 2147483647 h 948"/>
              <a:gd name="T8" fmla="*/ 2147483647 w 272"/>
              <a:gd name="T9" fmla="*/ 2147483647 h 948"/>
              <a:gd name="T10" fmla="*/ 2147483647 w 272"/>
              <a:gd name="T11" fmla="*/ 2147483647 h 948"/>
              <a:gd name="T12" fmla="*/ 2147483647 w 272"/>
              <a:gd name="T13" fmla="*/ 2147483647 h 948"/>
              <a:gd name="T14" fmla="*/ 2147483647 w 272"/>
              <a:gd name="T15" fmla="*/ 2147483647 h 948"/>
              <a:gd name="T16" fmla="*/ 2147483647 w 272"/>
              <a:gd name="T17" fmla="*/ 2147483647 h 948"/>
              <a:gd name="T18" fmla="*/ 0 w 272"/>
              <a:gd name="T19" fmla="*/ 2147483647 h 948"/>
              <a:gd name="T20" fmla="*/ 2147483647 w 272"/>
              <a:gd name="T21" fmla="*/ 2147483647 h 948"/>
              <a:gd name="T22" fmla="*/ 2147483647 w 272"/>
              <a:gd name="T23" fmla="*/ 2147483647 h 948"/>
              <a:gd name="T24" fmla="*/ 2147483647 w 272"/>
              <a:gd name="T25" fmla="*/ 2147483647 h 948"/>
              <a:gd name="T26" fmla="*/ 2147483647 w 272"/>
              <a:gd name="T27" fmla="*/ 2147483647 h 948"/>
              <a:gd name="T28" fmla="*/ 2147483647 w 272"/>
              <a:gd name="T29" fmla="*/ 2147483647 h 948"/>
              <a:gd name="T30" fmla="*/ 2147483647 w 272"/>
              <a:gd name="T31" fmla="*/ 2147483647 h 948"/>
              <a:gd name="T32" fmla="*/ 2147483647 w 272"/>
              <a:gd name="T33" fmla="*/ 2147483647 h 948"/>
              <a:gd name="T34" fmla="*/ 2147483647 w 272"/>
              <a:gd name="T35" fmla="*/ 2147483647 h 948"/>
              <a:gd name="T36" fmla="*/ 2147483647 w 272"/>
              <a:gd name="T37" fmla="*/ 2147483647 h 948"/>
              <a:gd name="T38" fmla="*/ 2147483647 w 272"/>
              <a:gd name="T39" fmla="*/ 2147483647 h 948"/>
              <a:gd name="T40" fmla="*/ 2147483647 w 272"/>
              <a:gd name="T41" fmla="*/ 2147483647 h 948"/>
              <a:gd name="T42" fmla="*/ 2147483647 w 272"/>
              <a:gd name="T43" fmla="*/ 2147483647 h 948"/>
              <a:gd name="T44" fmla="*/ 2147483647 w 272"/>
              <a:gd name="T45" fmla="*/ 2147483647 h 948"/>
              <a:gd name="T46" fmla="*/ 2147483647 w 272"/>
              <a:gd name="T47" fmla="*/ 2147483647 h 948"/>
              <a:gd name="T48" fmla="*/ 2147483647 w 272"/>
              <a:gd name="T49" fmla="*/ 2147483647 h 948"/>
              <a:gd name="T50" fmla="*/ 2147483647 w 272"/>
              <a:gd name="T51" fmla="*/ 2147483647 h 948"/>
              <a:gd name="T52" fmla="*/ 2147483647 w 272"/>
              <a:gd name="T53" fmla="*/ 2147483647 h 948"/>
              <a:gd name="T54" fmla="*/ 2147483647 w 272"/>
              <a:gd name="T55" fmla="*/ 2147483647 h 948"/>
              <a:gd name="T56" fmla="*/ 2147483647 w 272"/>
              <a:gd name="T57" fmla="*/ 2147483647 h 948"/>
              <a:gd name="T58" fmla="*/ 2147483647 w 272"/>
              <a:gd name="T59" fmla="*/ 2147483647 h 948"/>
              <a:gd name="T60" fmla="*/ 2147483647 w 272"/>
              <a:gd name="T61" fmla="*/ 2147483647 h 948"/>
              <a:gd name="T62" fmla="*/ 2147483647 w 272"/>
              <a:gd name="T63" fmla="*/ 2147483647 h 948"/>
              <a:gd name="T64" fmla="*/ 2147483647 w 272"/>
              <a:gd name="T65" fmla="*/ 2147483647 h 948"/>
              <a:gd name="T66" fmla="*/ 2147483647 w 272"/>
              <a:gd name="T67" fmla="*/ 2147483647 h 948"/>
              <a:gd name="T68" fmla="*/ 2147483647 w 272"/>
              <a:gd name="T69" fmla="*/ 2147483647 h 948"/>
              <a:gd name="T70" fmla="*/ 2147483647 w 272"/>
              <a:gd name="T71" fmla="*/ 2147483647 h 948"/>
              <a:gd name="T72" fmla="*/ 2147483647 w 272"/>
              <a:gd name="T73" fmla="*/ 2147483647 h 948"/>
              <a:gd name="T74" fmla="*/ 2147483647 w 272"/>
              <a:gd name="T75" fmla="*/ 2147483647 h 948"/>
              <a:gd name="T76" fmla="*/ 2147483647 w 272"/>
              <a:gd name="T77" fmla="*/ 2147483647 h 948"/>
              <a:gd name="T78" fmla="*/ 2147483647 w 272"/>
              <a:gd name="T79" fmla="*/ 2147483647 h 948"/>
              <a:gd name="T80" fmla="*/ 2147483647 w 272"/>
              <a:gd name="T81" fmla="*/ 2147483647 h 948"/>
              <a:gd name="T82" fmla="*/ 2147483647 w 272"/>
              <a:gd name="T83" fmla="*/ 2147483647 h 948"/>
              <a:gd name="T84" fmla="*/ 2147483647 w 272"/>
              <a:gd name="T85" fmla="*/ 2147483647 h 948"/>
              <a:gd name="T86" fmla="*/ 2147483647 w 272"/>
              <a:gd name="T87" fmla="*/ 2147483647 h 948"/>
              <a:gd name="T88" fmla="*/ 2147483647 w 272"/>
              <a:gd name="T89" fmla="*/ 2147483647 h 948"/>
              <a:gd name="T90" fmla="*/ 2147483647 w 272"/>
              <a:gd name="T91" fmla="*/ 2147483647 h 948"/>
              <a:gd name="T92" fmla="*/ 2147483647 w 272"/>
              <a:gd name="T93" fmla="*/ 2147483647 h 948"/>
              <a:gd name="T94" fmla="*/ 2147483647 w 272"/>
              <a:gd name="T95" fmla="*/ 2147483647 h 948"/>
              <a:gd name="T96" fmla="*/ 2147483647 w 272"/>
              <a:gd name="T97" fmla="*/ 2147483647 h 948"/>
              <a:gd name="T98" fmla="*/ 2147483647 w 272"/>
              <a:gd name="T99" fmla="*/ 0 h 948"/>
              <a:gd name="T100" fmla="*/ 2147483647 w 272"/>
              <a:gd name="T101" fmla="*/ 2147483647 h 948"/>
              <a:gd name="T102" fmla="*/ 2147483647 w 272"/>
              <a:gd name="T103" fmla="*/ 2147483647 h 948"/>
              <a:gd name="T104" fmla="*/ 2147483647 w 272"/>
              <a:gd name="T105" fmla="*/ 2147483647 h 9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948"/>
              <a:gd name="T161" fmla="*/ 272 w 272"/>
              <a:gd name="T162" fmla="*/ 948 h 9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948">
                <a:moveTo>
                  <a:pt x="63" y="20"/>
                </a:moveTo>
                <a:lnTo>
                  <a:pt x="63" y="43"/>
                </a:lnTo>
                <a:lnTo>
                  <a:pt x="68" y="49"/>
                </a:lnTo>
                <a:lnTo>
                  <a:pt x="56" y="69"/>
                </a:lnTo>
                <a:lnTo>
                  <a:pt x="63" y="75"/>
                </a:lnTo>
                <a:lnTo>
                  <a:pt x="61" y="81"/>
                </a:lnTo>
                <a:lnTo>
                  <a:pt x="70" y="107"/>
                </a:lnTo>
                <a:lnTo>
                  <a:pt x="70" y="112"/>
                </a:lnTo>
                <a:lnTo>
                  <a:pt x="23" y="136"/>
                </a:lnTo>
                <a:lnTo>
                  <a:pt x="0" y="333"/>
                </a:lnTo>
                <a:lnTo>
                  <a:pt x="28" y="367"/>
                </a:lnTo>
                <a:lnTo>
                  <a:pt x="19" y="474"/>
                </a:lnTo>
                <a:lnTo>
                  <a:pt x="37" y="485"/>
                </a:lnTo>
                <a:lnTo>
                  <a:pt x="44" y="651"/>
                </a:lnTo>
                <a:lnTo>
                  <a:pt x="58" y="819"/>
                </a:lnTo>
                <a:lnTo>
                  <a:pt x="54" y="829"/>
                </a:lnTo>
                <a:lnTo>
                  <a:pt x="5" y="860"/>
                </a:lnTo>
                <a:lnTo>
                  <a:pt x="12" y="866"/>
                </a:lnTo>
                <a:lnTo>
                  <a:pt x="28" y="872"/>
                </a:lnTo>
                <a:lnTo>
                  <a:pt x="58" y="866"/>
                </a:lnTo>
                <a:lnTo>
                  <a:pt x="84" y="854"/>
                </a:lnTo>
                <a:lnTo>
                  <a:pt x="107" y="846"/>
                </a:lnTo>
                <a:lnTo>
                  <a:pt x="107" y="876"/>
                </a:lnTo>
                <a:lnTo>
                  <a:pt x="117" y="876"/>
                </a:lnTo>
                <a:lnTo>
                  <a:pt x="100" y="902"/>
                </a:lnTo>
                <a:lnTo>
                  <a:pt x="107" y="941"/>
                </a:lnTo>
                <a:lnTo>
                  <a:pt x="126" y="947"/>
                </a:lnTo>
                <a:lnTo>
                  <a:pt x="154" y="913"/>
                </a:lnTo>
                <a:lnTo>
                  <a:pt x="154" y="890"/>
                </a:lnTo>
                <a:lnTo>
                  <a:pt x="164" y="888"/>
                </a:lnTo>
                <a:lnTo>
                  <a:pt x="173" y="671"/>
                </a:lnTo>
                <a:lnTo>
                  <a:pt x="164" y="649"/>
                </a:lnTo>
                <a:lnTo>
                  <a:pt x="194" y="505"/>
                </a:lnTo>
                <a:lnTo>
                  <a:pt x="213" y="499"/>
                </a:lnTo>
                <a:lnTo>
                  <a:pt x="222" y="349"/>
                </a:lnTo>
                <a:lnTo>
                  <a:pt x="271" y="331"/>
                </a:lnTo>
                <a:lnTo>
                  <a:pt x="250" y="170"/>
                </a:lnTo>
                <a:lnTo>
                  <a:pt x="173" y="126"/>
                </a:lnTo>
                <a:lnTo>
                  <a:pt x="154" y="110"/>
                </a:lnTo>
                <a:lnTo>
                  <a:pt x="152" y="97"/>
                </a:lnTo>
                <a:lnTo>
                  <a:pt x="159" y="85"/>
                </a:lnTo>
                <a:lnTo>
                  <a:pt x="168" y="75"/>
                </a:lnTo>
                <a:lnTo>
                  <a:pt x="175" y="65"/>
                </a:lnTo>
                <a:lnTo>
                  <a:pt x="180" y="53"/>
                </a:lnTo>
                <a:lnTo>
                  <a:pt x="180" y="41"/>
                </a:lnTo>
                <a:lnTo>
                  <a:pt x="175" y="30"/>
                </a:lnTo>
                <a:lnTo>
                  <a:pt x="166" y="16"/>
                </a:lnTo>
                <a:lnTo>
                  <a:pt x="154" y="8"/>
                </a:lnTo>
                <a:lnTo>
                  <a:pt x="136" y="2"/>
                </a:lnTo>
                <a:lnTo>
                  <a:pt x="117" y="0"/>
                </a:lnTo>
                <a:lnTo>
                  <a:pt x="100" y="2"/>
                </a:lnTo>
                <a:lnTo>
                  <a:pt x="84" y="8"/>
                </a:lnTo>
                <a:lnTo>
                  <a:pt x="63" y="20"/>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19" name="Freeform 113"/>
          <p:cNvSpPr>
            <a:spLocks/>
          </p:cNvSpPr>
          <p:nvPr/>
        </p:nvSpPr>
        <p:spPr bwMode="auto">
          <a:xfrm>
            <a:off x="5844621" y="2972616"/>
            <a:ext cx="252413" cy="1265238"/>
          </a:xfrm>
          <a:custGeom>
            <a:avLst/>
            <a:gdLst>
              <a:gd name="T0" fmla="*/ 2147483647 w 191"/>
              <a:gd name="T1" fmla="*/ 2147483647 h 886"/>
              <a:gd name="T2" fmla="*/ 2147483647 w 191"/>
              <a:gd name="T3" fmla="*/ 2147483647 h 886"/>
              <a:gd name="T4" fmla="*/ 2147483647 w 191"/>
              <a:gd name="T5" fmla="*/ 2147483647 h 886"/>
              <a:gd name="T6" fmla="*/ 2147483647 w 191"/>
              <a:gd name="T7" fmla="*/ 2147483647 h 886"/>
              <a:gd name="T8" fmla="*/ 2147483647 w 191"/>
              <a:gd name="T9" fmla="*/ 2147483647 h 886"/>
              <a:gd name="T10" fmla="*/ 2147483647 w 191"/>
              <a:gd name="T11" fmla="*/ 2147483647 h 886"/>
              <a:gd name="T12" fmla="*/ 2147483647 w 191"/>
              <a:gd name="T13" fmla="*/ 2147483647 h 886"/>
              <a:gd name="T14" fmla="*/ 2147483647 w 191"/>
              <a:gd name="T15" fmla="*/ 2147483647 h 886"/>
              <a:gd name="T16" fmla="*/ 2147483647 w 191"/>
              <a:gd name="T17" fmla="*/ 2147483647 h 886"/>
              <a:gd name="T18" fmla="*/ 2147483647 w 191"/>
              <a:gd name="T19" fmla="*/ 2147483647 h 886"/>
              <a:gd name="T20" fmla="*/ 2147483647 w 191"/>
              <a:gd name="T21" fmla="*/ 2147483647 h 886"/>
              <a:gd name="T22" fmla="*/ 2147483647 w 191"/>
              <a:gd name="T23" fmla="*/ 2147483647 h 886"/>
              <a:gd name="T24" fmla="*/ 2147483647 w 191"/>
              <a:gd name="T25" fmla="*/ 2147483647 h 886"/>
              <a:gd name="T26" fmla="*/ 2147483647 w 191"/>
              <a:gd name="T27" fmla="*/ 2147483647 h 886"/>
              <a:gd name="T28" fmla="*/ 2147483647 w 191"/>
              <a:gd name="T29" fmla="*/ 2147483647 h 886"/>
              <a:gd name="T30" fmla="*/ 2147483647 w 191"/>
              <a:gd name="T31" fmla="*/ 2147483647 h 886"/>
              <a:gd name="T32" fmla="*/ 2147483647 w 191"/>
              <a:gd name="T33" fmla="*/ 2147483647 h 886"/>
              <a:gd name="T34" fmla="*/ 2147483647 w 191"/>
              <a:gd name="T35" fmla="*/ 2147483647 h 886"/>
              <a:gd name="T36" fmla="*/ 2147483647 w 191"/>
              <a:gd name="T37" fmla="*/ 2147483647 h 886"/>
              <a:gd name="T38" fmla="*/ 2147483647 w 191"/>
              <a:gd name="T39" fmla="*/ 2147483647 h 886"/>
              <a:gd name="T40" fmla="*/ 2147483647 w 191"/>
              <a:gd name="T41" fmla="*/ 2147483647 h 886"/>
              <a:gd name="T42" fmla="*/ 2147483647 w 191"/>
              <a:gd name="T43" fmla="*/ 2147483647 h 886"/>
              <a:gd name="T44" fmla="*/ 2147483647 w 191"/>
              <a:gd name="T45" fmla="*/ 2147483647 h 886"/>
              <a:gd name="T46" fmla="*/ 2147483647 w 191"/>
              <a:gd name="T47" fmla="*/ 2147483647 h 886"/>
              <a:gd name="T48" fmla="*/ 2147483647 w 191"/>
              <a:gd name="T49" fmla="*/ 2147483647 h 886"/>
              <a:gd name="T50" fmla="*/ 2147483647 w 191"/>
              <a:gd name="T51" fmla="*/ 2147483647 h 886"/>
              <a:gd name="T52" fmla="*/ 2147483647 w 191"/>
              <a:gd name="T53" fmla="*/ 2147483647 h 886"/>
              <a:gd name="T54" fmla="*/ 2147483647 w 191"/>
              <a:gd name="T55" fmla="*/ 2147483647 h 886"/>
              <a:gd name="T56" fmla="*/ 2147483647 w 191"/>
              <a:gd name="T57" fmla="*/ 2147483647 h 886"/>
              <a:gd name="T58" fmla="*/ 2147483647 w 191"/>
              <a:gd name="T59" fmla="*/ 2147483647 h 886"/>
              <a:gd name="T60" fmla="*/ 2147483647 w 191"/>
              <a:gd name="T61" fmla="*/ 2147483647 h 886"/>
              <a:gd name="T62" fmla="*/ 2147483647 w 191"/>
              <a:gd name="T63" fmla="*/ 2147483647 h 886"/>
              <a:gd name="T64" fmla="*/ 2147483647 w 191"/>
              <a:gd name="T65" fmla="*/ 2147483647 h 886"/>
              <a:gd name="T66" fmla="*/ 2147483647 w 191"/>
              <a:gd name="T67" fmla="*/ 2147483647 h 886"/>
              <a:gd name="T68" fmla="*/ 2147483647 w 191"/>
              <a:gd name="T69" fmla="*/ 2147483647 h 886"/>
              <a:gd name="T70" fmla="*/ 0 w 191"/>
              <a:gd name="T71" fmla="*/ 2147483647 h 886"/>
              <a:gd name="T72" fmla="*/ 2147483647 w 191"/>
              <a:gd name="T73" fmla="*/ 2147483647 h 886"/>
              <a:gd name="T74" fmla="*/ 2147483647 w 191"/>
              <a:gd name="T75" fmla="*/ 2147483647 h 886"/>
              <a:gd name="T76" fmla="*/ 2147483647 w 191"/>
              <a:gd name="T77" fmla="*/ 2147483647 h 886"/>
              <a:gd name="T78" fmla="*/ 2147483647 w 191"/>
              <a:gd name="T79" fmla="*/ 2147483647 h 886"/>
              <a:gd name="T80" fmla="*/ 2147483647 w 191"/>
              <a:gd name="T81" fmla="*/ 2147483647 h 886"/>
              <a:gd name="T82" fmla="*/ 2147483647 w 191"/>
              <a:gd name="T83" fmla="*/ 2147483647 h 886"/>
              <a:gd name="T84" fmla="*/ 2147483647 w 191"/>
              <a:gd name="T85" fmla="*/ 2147483647 h 886"/>
              <a:gd name="T86" fmla="*/ 2147483647 w 191"/>
              <a:gd name="T87" fmla="*/ 2147483647 h 886"/>
              <a:gd name="T88" fmla="*/ 2147483647 w 191"/>
              <a:gd name="T89" fmla="*/ 2147483647 h 886"/>
              <a:gd name="T90" fmla="*/ 2147483647 w 191"/>
              <a:gd name="T91" fmla="*/ 2147483647 h 886"/>
              <a:gd name="T92" fmla="*/ 2147483647 w 191"/>
              <a:gd name="T93" fmla="*/ 2147483647 h 886"/>
              <a:gd name="T94" fmla="*/ 2147483647 w 191"/>
              <a:gd name="T95" fmla="*/ 2147483647 h 886"/>
              <a:gd name="T96" fmla="*/ 2147483647 w 191"/>
              <a:gd name="T97" fmla="*/ 2147483647 h 886"/>
              <a:gd name="T98" fmla="*/ 2147483647 w 191"/>
              <a:gd name="T99" fmla="*/ 0 h 886"/>
              <a:gd name="T100" fmla="*/ 2147483647 w 191"/>
              <a:gd name="T101" fmla="*/ 2147483647 h 886"/>
              <a:gd name="T102" fmla="*/ 2147483647 w 191"/>
              <a:gd name="T103" fmla="*/ 2147483647 h 886"/>
              <a:gd name="T104" fmla="*/ 2147483647 w 191"/>
              <a:gd name="T105" fmla="*/ 2147483647 h 8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1"/>
              <a:gd name="T160" fmla="*/ 0 h 886"/>
              <a:gd name="T161" fmla="*/ 191 w 191"/>
              <a:gd name="T162" fmla="*/ 886 h 8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1" h="886">
                <a:moveTo>
                  <a:pt x="144" y="18"/>
                </a:moveTo>
                <a:lnTo>
                  <a:pt x="144" y="40"/>
                </a:lnTo>
                <a:lnTo>
                  <a:pt x="141" y="45"/>
                </a:lnTo>
                <a:lnTo>
                  <a:pt x="150" y="64"/>
                </a:lnTo>
                <a:lnTo>
                  <a:pt x="144" y="69"/>
                </a:lnTo>
                <a:lnTo>
                  <a:pt x="147" y="76"/>
                </a:lnTo>
                <a:lnTo>
                  <a:pt x="141" y="100"/>
                </a:lnTo>
                <a:lnTo>
                  <a:pt x="141" y="105"/>
                </a:lnTo>
                <a:lnTo>
                  <a:pt x="173" y="127"/>
                </a:lnTo>
                <a:lnTo>
                  <a:pt x="190" y="311"/>
                </a:lnTo>
                <a:lnTo>
                  <a:pt x="169" y="343"/>
                </a:lnTo>
                <a:lnTo>
                  <a:pt x="177" y="441"/>
                </a:lnTo>
                <a:lnTo>
                  <a:pt x="164" y="454"/>
                </a:lnTo>
                <a:lnTo>
                  <a:pt x="159" y="608"/>
                </a:lnTo>
                <a:lnTo>
                  <a:pt x="149" y="766"/>
                </a:lnTo>
                <a:lnTo>
                  <a:pt x="151" y="774"/>
                </a:lnTo>
                <a:lnTo>
                  <a:pt x="186" y="805"/>
                </a:lnTo>
                <a:lnTo>
                  <a:pt x="181" y="809"/>
                </a:lnTo>
                <a:lnTo>
                  <a:pt x="169" y="814"/>
                </a:lnTo>
                <a:lnTo>
                  <a:pt x="149" y="809"/>
                </a:lnTo>
                <a:lnTo>
                  <a:pt x="130" y="798"/>
                </a:lnTo>
                <a:lnTo>
                  <a:pt x="114" y="792"/>
                </a:lnTo>
                <a:lnTo>
                  <a:pt x="114" y="817"/>
                </a:lnTo>
                <a:lnTo>
                  <a:pt x="109" y="819"/>
                </a:lnTo>
                <a:lnTo>
                  <a:pt x="119" y="843"/>
                </a:lnTo>
                <a:lnTo>
                  <a:pt x="114" y="880"/>
                </a:lnTo>
                <a:lnTo>
                  <a:pt x="101" y="885"/>
                </a:lnTo>
                <a:lnTo>
                  <a:pt x="81" y="854"/>
                </a:lnTo>
                <a:lnTo>
                  <a:pt x="81" y="832"/>
                </a:lnTo>
                <a:lnTo>
                  <a:pt x="74" y="829"/>
                </a:lnTo>
                <a:lnTo>
                  <a:pt x="67" y="628"/>
                </a:lnTo>
                <a:lnTo>
                  <a:pt x="74" y="607"/>
                </a:lnTo>
                <a:lnTo>
                  <a:pt x="53" y="471"/>
                </a:lnTo>
                <a:lnTo>
                  <a:pt x="40" y="467"/>
                </a:lnTo>
                <a:lnTo>
                  <a:pt x="34" y="327"/>
                </a:lnTo>
                <a:lnTo>
                  <a:pt x="0" y="311"/>
                </a:lnTo>
                <a:lnTo>
                  <a:pt x="14" y="159"/>
                </a:lnTo>
                <a:lnTo>
                  <a:pt x="69" y="117"/>
                </a:lnTo>
                <a:lnTo>
                  <a:pt x="83" y="105"/>
                </a:lnTo>
                <a:lnTo>
                  <a:pt x="83" y="89"/>
                </a:lnTo>
                <a:lnTo>
                  <a:pt x="77" y="79"/>
                </a:lnTo>
                <a:lnTo>
                  <a:pt x="71" y="71"/>
                </a:lnTo>
                <a:lnTo>
                  <a:pt x="66" y="60"/>
                </a:lnTo>
                <a:lnTo>
                  <a:pt x="63" y="50"/>
                </a:lnTo>
                <a:lnTo>
                  <a:pt x="63" y="39"/>
                </a:lnTo>
                <a:lnTo>
                  <a:pt x="66" y="27"/>
                </a:lnTo>
                <a:lnTo>
                  <a:pt x="73" y="16"/>
                </a:lnTo>
                <a:lnTo>
                  <a:pt x="83" y="6"/>
                </a:lnTo>
                <a:lnTo>
                  <a:pt x="94" y="2"/>
                </a:lnTo>
                <a:lnTo>
                  <a:pt x="107" y="0"/>
                </a:lnTo>
                <a:lnTo>
                  <a:pt x="119" y="2"/>
                </a:lnTo>
                <a:lnTo>
                  <a:pt x="130" y="6"/>
                </a:lnTo>
                <a:lnTo>
                  <a:pt x="144" y="18"/>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20" name="Freeform 114"/>
          <p:cNvSpPr>
            <a:spLocks/>
          </p:cNvSpPr>
          <p:nvPr/>
        </p:nvSpPr>
        <p:spPr bwMode="auto">
          <a:xfrm>
            <a:off x="6122434" y="2899591"/>
            <a:ext cx="298450" cy="1338263"/>
          </a:xfrm>
          <a:custGeom>
            <a:avLst/>
            <a:gdLst>
              <a:gd name="T0" fmla="*/ 2147483647 w 225"/>
              <a:gd name="T1" fmla="*/ 0 h 937"/>
              <a:gd name="T2" fmla="*/ 2147483647 w 225"/>
              <a:gd name="T3" fmla="*/ 2147483647 h 937"/>
              <a:gd name="T4" fmla="*/ 2147483647 w 225"/>
              <a:gd name="T5" fmla="*/ 2147483647 h 937"/>
              <a:gd name="T6" fmla="*/ 2147483647 w 225"/>
              <a:gd name="T7" fmla="*/ 2147483647 h 937"/>
              <a:gd name="T8" fmla="*/ 2147483647 w 225"/>
              <a:gd name="T9" fmla="*/ 2147483647 h 937"/>
              <a:gd name="T10" fmla="*/ 2147483647 w 225"/>
              <a:gd name="T11" fmla="*/ 2147483647 h 937"/>
              <a:gd name="T12" fmla="*/ 2147483647 w 225"/>
              <a:gd name="T13" fmla="*/ 2147483647 h 937"/>
              <a:gd name="T14" fmla="*/ 2147483647 w 225"/>
              <a:gd name="T15" fmla="*/ 2147483647 h 937"/>
              <a:gd name="T16" fmla="*/ 2147483647 w 225"/>
              <a:gd name="T17" fmla="*/ 2147483647 h 937"/>
              <a:gd name="T18" fmla="*/ 2147483647 w 225"/>
              <a:gd name="T19" fmla="*/ 2147483647 h 937"/>
              <a:gd name="T20" fmla="*/ 2147483647 w 225"/>
              <a:gd name="T21" fmla="*/ 2147483647 h 937"/>
              <a:gd name="T22" fmla="*/ 2147483647 w 225"/>
              <a:gd name="T23" fmla="*/ 2147483647 h 937"/>
              <a:gd name="T24" fmla="*/ 2147483647 w 225"/>
              <a:gd name="T25" fmla="*/ 2147483647 h 937"/>
              <a:gd name="T26" fmla="*/ 2147483647 w 225"/>
              <a:gd name="T27" fmla="*/ 2147483647 h 937"/>
              <a:gd name="T28" fmla="*/ 2147483647 w 225"/>
              <a:gd name="T29" fmla="*/ 2147483647 h 937"/>
              <a:gd name="T30" fmla="*/ 2147483647 w 225"/>
              <a:gd name="T31" fmla="*/ 2147483647 h 937"/>
              <a:gd name="T32" fmla="*/ 2147483647 w 225"/>
              <a:gd name="T33" fmla="*/ 2147483647 h 937"/>
              <a:gd name="T34" fmla="*/ 2147483647 w 225"/>
              <a:gd name="T35" fmla="*/ 2147483647 h 937"/>
              <a:gd name="T36" fmla="*/ 2147483647 w 225"/>
              <a:gd name="T37" fmla="*/ 2147483647 h 937"/>
              <a:gd name="T38" fmla="*/ 2147483647 w 225"/>
              <a:gd name="T39" fmla="*/ 2147483647 h 937"/>
              <a:gd name="T40" fmla="*/ 2147483647 w 225"/>
              <a:gd name="T41" fmla="*/ 2147483647 h 937"/>
              <a:gd name="T42" fmla="*/ 2147483647 w 225"/>
              <a:gd name="T43" fmla="*/ 2147483647 h 937"/>
              <a:gd name="T44" fmla="*/ 2147483647 w 225"/>
              <a:gd name="T45" fmla="*/ 2147483647 h 937"/>
              <a:gd name="T46" fmla="*/ 2147483647 w 225"/>
              <a:gd name="T47" fmla="*/ 2147483647 h 937"/>
              <a:gd name="T48" fmla="*/ 2147483647 w 225"/>
              <a:gd name="T49" fmla="*/ 2147483647 h 937"/>
              <a:gd name="T50" fmla="*/ 2147483647 w 225"/>
              <a:gd name="T51" fmla="*/ 2147483647 h 937"/>
              <a:gd name="T52" fmla="*/ 2147483647 w 225"/>
              <a:gd name="T53" fmla="*/ 2147483647 h 937"/>
              <a:gd name="T54" fmla="*/ 2147483647 w 225"/>
              <a:gd name="T55" fmla="*/ 2147483647 h 937"/>
              <a:gd name="T56" fmla="*/ 0 w 225"/>
              <a:gd name="T57" fmla="*/ 2147483647 h 937"/>
              <a:gd name="T58" fmla="*/ 2147483647 w 225"/>
              <a:gd name="T59" fmla="*/ 2147483647 h 937"/>
              <a:gd name="T60" fmla="*/ 2147483647 w 225"/>
              <a:gd name="T61" fmla="*/ 2147483647 h 937"/>
              <a:gd name="T62" fmla="*/ 2147483647 w 225"/>
              <a:gd name="T63" fmla="*/ 2147483647 h 937"/>
              <a:gd name="T64" fmla="*/ 2147483647 w 225"/>
              <a:gd name="T65" fmla="*/ 2147483647 h 937"/>
              <a:gd name="T66" fmla="*/ 2147483647 w 225"/>
              <a:gd name="T67" fmla="*/ 2147483647 h 937"/>
              <a:gd name="T68" fmla="*/ 2147483647 w 225"/>
              <a:gd name="T69" fmla="*/ 2147483647 h 937"/>
              <a:gd name="T70" fmla="*/ 2147483647 w 225"/>
              <a:gd name="T71" fmla="*/ 2147483647 h 937"/>
              <a:gd name="T72" fmla="*/ 2147483647 w 225"/>
              <a:gd name="T73" fmla="*/ 2147483647 h 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937"/>
              <a:gd name="T113" fmla="*/ 225 w 225"/>
              <a:gd name="T114" fmla="*/ 937 h 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937">
                <a:moveTo>
                  <a:pt x="56" y="12"/>
                </a:moveTo>
                <a:lnTo>
                  <a:pt x="83" y="0"/>
                </a:lnTo>
                <a:lnTo>
                  <a:pt x="112" y="6"/>
                </a:lnTo>
                <a:lnTo>
                  <a:pt x="132" y="29"/>
                </a:lnTo>
                <a:lnTo>
                  <a:pt x="139" y="59"/>
                </a:lnTo>
                <a:lnTo>
                  <a:pt x="133" y="93"/>
                </a:lnTo>
                <a:lnTo>
                  <a:pt x="143" y="113"/>
                </a:lnTo>
                <a:lnTo>
                  <a:pt x="157" y="122"/>
                </a:lnTo>
                <a:lnTo>
                  <a:pt x="196" y="142"/>
                </a:lnTo>
                <a:lnTo>
                  <a:pt x="207" y="156"/>
                </a:lnTo>
                <a:lnTo>
                  <a:pt x="224" y="306"/>
                </a:lnTo>
                <a:lnTo>
                  <a:pt x="217" y="337"/>
                </a:lnTo>
                <a:lnTo>
                  <a:pt x="176" y="350"/>
                </a:lnTo>
                <a:lnTo>
                  <a:pt x="183" y="492"/>
                </a:lnTo>
                <a:lnTo>
                  <a:pt x="155" y="504"/>
                </a:lnTo>
                <a:lnTo>
                  <a:pt x="147" y="608"/>
                </a:lnTo>
                <a:lnTo>
                  <a:pt x="152" y="790"/>
                </a:lnTo>
                <a:lnTo>
                  <a:pt x="155" y="890"/>
                </a:lnTo>
                <a:lnTo>
                  <a:pt x="147" y="892"/>
                </a:lnTo>
                <a:lnTo>
                  <a:pt x="147" y="901"/>
                </a:lnTo>
                <a:lnTo>
                  <a:pt x="125" y="919"/>
                </a:lnTo>
                <a:lnTo>
                  <a:pt x="112" y="932"/>
                </a:lnTo>
                <a:lnTo>
                  <a:pt x="104" y="936"/>
                </a:lnTo>
                <a:lnTo>
                  <a:pt x="93" y="936"/>
                </a:lnTo>
                <a:lnTo>
                  <a:pt x="82" y="932"/>
                </a:lnTo>
                <a:lnTo>
                  <a:pt x="80" y="928"/>
                </a:lnTo>
                <a:lnTo>
                  <a:pt x="82" y="921"/>
                </a:lnTo>
                <a:lnTo>
                  <a:pt x="87" y="913"/>
                </a:lnTo>
                <a:lnTo>
                  <a:pt x="95" y="900"/>
                </a:lnTo>
                <a:lnTo>
                  <a:pt x="106" y="890"/>
                </a:lnTo>
                <a:lnTo>
                  <a:pt x="98" y="894"/>
                </a:lnTo>
                <a:lnTo>
                  <a:pt x="98" y="881"/>
                </a:lnTo>
                <a:lnTo>
                  <a:pt x="66" y="899"/>
                </a:lnTo>
                <a:lnTo>
                  <a:pt x="53" y="899"/>
                </a:lnTo>
                <a:lnTo>
                  <a:pt x="49" y="894"/>
                </a:lnTo>
                <a:lnTo>
                  <a:pt x="49" y="887"/>
                </a:lnTo>
                <a:lnTo>
                  <a:pt x="50" y="882"/>
                </a:lnTo>
                <a:lnTo>
                  <a:pt x="53" y="875"/>
                </a:lnTo>
                <a:lnTo>
                  <a:pt x="61" y="866"/>
                </a:lnTo>
                <a:lnTo>
                  <a:pt x="67" y="858"/>
                </a:lnTo>
                <a:lnTo>
                  <a:pt x="59" y="855"/>
                </a:lnTo>
                <a:lnTo>
                  <a:pt x="52" y="768"/>
                </a:lnTo>
                <a:lnTo>
                  <a:pt x="49" y="627"/>
                </a:lnTo>
                <a:lnTo>
                  <a:pt x="37" y="512"/>
                </a:lnTo>
                <a:lnTo>
                  <a:pt x="33" y="480"/>
                </a:lnTo>
                <a:lnTo>
                  <a:pt x="29" y="462"/>
                </a:lnTo>
                <a:lnTo>
                  <a:pt x="38" y="392"/>
                </a:lnTo>
                <a:lnTo>
                  <a:pt x="41" y="361"/>
                </a:lnTo>
                <a:lnTo>
                  <a:pt x="36" y="365"/>
                </a:lnTo>
                <a:lnTo>
                  <a:pt x="32" y="360"/>
                </a:lnTo>
                <a:lnTo>
                  <a:pt x="29" y="360"/>
                </a:lnTo>
                <a:lnTo>
                  <a:pt x="24" y="356"/>
                </a:lnTo>
                <a:lnTo>
                  <a:pt x="17" y="356"/>
                </a:lnTo>
                <a:lnTo>
                  <a:pt x="14" y="350"/>
                </a:lnTo>
                <a:lnTo>
                  <a:pt x="10" y="348"/>
                </a:lnTo>
                <a:lnTo>
                  <a:pt x="9" y="342"/>
                </a:lnTo>
                <a:lnTo>
                  <a:pt x="4" y="337"/>
                </a:lnTo>
                <a:lnTo>
                  <a:pt x="0" y="329"/>
                </a:lnTo>
                <a:lnTo>
                  <a:pt x="12" y="298"/>
                </a:lnTo>
                <a:lnTo>
                  <a:pt x="7" y="278"/>
                </a:lnTo>
                <a:lnTo>
                  <a:pt x="29" y="298"/>
                </a:lnTo>
                <a:lnTo>
                  <a:pt x="60" y="160"/>
                </a:lnTo>
                <a:lnTo>
                  <a:pt x="85" y="133"/>
                </a:lnTo>
                <a:lnTo>
                  <a:pt x="80" y="127"/>
                </a:lnTo>
                <a:lnTo>
                  <a:pt x="59" y="122"/>
                </a:lnTo>
                <a:lnTo>
                  <a:pt x="57" y="105"/>
                </a:lnTo>
                <a:lnTo>
                  <a:pt x="63" y="100"/>
                </a:lnTo>
                <a:lnTo>
                  <a:pt x="55" y="99"/>
                </a:lnTo>
                <a:lnTo>
                  <a:pt x="56" y="92"/>
                </a:lnTo>
                <a:lnTo>
                  <a:pt x="48" y="88"/>
                </a:lnTo>
                <a:lnTo>
                  <a:pt x="54" y="67"/>
                </a:lnTo>
                <a:lnTo>
                  <a:pt x="49" y="63"/>
                </a:lnTo>
                <a:lnTo>
                  <a:pt x="52" y="33"/>
                </a:lnTo>
                <a:lnTo>
                  <a:pt x="46" y="33"/>
                </a:lnTo>
                <a:lnTo>
                  <a:pt x="56" y="12"/>
                </a:lnTo>
              </a:path>
            </a:pathLst>
          </a:custGeom>
          <a:solidFill>
            <a:srgbClr val="77777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sp>
        <p:nvSpPr>
          <p:cNvPr id="121" name="Freeform 115"/>
          <p:cNvSpPr>
            <a:spLocks/>
          </p:cNvSpPr>
          <p:nvPr/>
        </p:nvSpPr>
        <p:spPr bwMode="auto">
          <a:xfrm>
            <a:off x="5614434" y="2893241"/>
            <a:ext cx="244475" cy="1344613"/>
          </a:xfrm>
          <a:custGeom>
            <a:avLst/>
            <a:gdLst>
              <a:gd name="T0" fmla="*/ 2147483647 w 184"/>
              <a:gd name="T1" fmla="*/ 2147483647 h 941"/>
              <a:gd name="T2" fmla="*/ 2147483647 w 184"/>
              <a:gd name="T3" fmla="*/ 2147483647 h 941"/>
              <a:gd name="T4" fmla="*/ 2147483647 w 184"/>
              <a:gd name="T5" fmla="*/ 0 h 941"/>
              <a:gd name="T6" fmla="*/ 2147483647 w 184"/>
              <a:gd name="T7" fmla="*/ 2147483647 h 941"/>
              <a:gd name="T8" fmla="*/ 2147483647 w 184"/>
              <a:gd name="T9" fmla="*/ 2147483647 h 941"/>
              <a:gd name="T10" fmla="*/ 2147483647 w 184"/>
              <a:gd name="T11" fmla="*/ 2147483647 h 941"/>
              <a:gd name="T12" fmla="*/ 2147483647 w 184"/>
              <a:gd name="T13" fmla="*/ 2147483647 h 941"/>
              <a:gd name="T14" fmla="*/ 2147483647 w 184"/>
              <a:gd name="T15" fmla="*/ 2147483647 h 941"/>
              <a:gd name="T16" fmla="*/ 2147483647 w 184"/>
              <a:gd name="T17" fmla="*/ 2147483647 h 941"/>
              <a:gd name="T18" fmla="*/ 0 w 184"/>
              <a:gd name="T19" fmla="*/ 2147483647 h 941"/>
              <a:gd name="T20" fmla="*/ 0 w 184"/>
              <a:gd name="T21" fmla="*/ 2147483647 h 941"/>
              <a:gd name="T22" fmla="*/ 2147483647 w 184"/>
              <a:gd name="T23" fmla="*/ 2147483647 h 941"/>
              <a:gd name="T24" fmla="*/ 2147483647 w 184"/>
              <a:gd name="T25" fmla="*/ 2147483647 h 941"/>
              <a:gd name="T26" fmla="*/ 2147483647 w 184"/>
              <a:gd name="T27" fmla="*/ 2147483647 h 941"/>
              <a:gd name="T28" fmla="*/ 2147483647 w 184"/>
              <a:gd name="T29" fmla="*/ 2147483647 h 941"/>
              <a:gd name="T30" fmla="*/ 2147483647 w 184"/>
              <a:gd name="T31" fmla="*/ 2147483647 h 941"/>
              <a:gd name="T32" fmla="*/ 2147483647 w 184"/>
              <a:gd name="T33" fmla="*/ 2147483647 h 941"/>
              <a:gd name="T34" fmla="*/ 2147483647 w 184"/>
              <a:gd name="T35" fmla="*/ 2147483647 h 941"/>
              <a:gd name="T36" fmla="*/ 2147483647 w 184"/>
              <a:gd name="T37" fmla="*/ 2147483647 h 941"/>
              <a:gd name="T38" fmla="*/ 2147483647 w 184"/>
              <a:gd name="T39" fmla="*/ 2147483647 h 941"/>
              <a:gd name="T40" fmla="*/ 2147483647 w 184"/>
              <a:gd name="T41" fmla="*/ 2147483647 h 941"/>
              <a:gd name="T42" fmla="*/ 2147483647 w 184"/>
              <a:gd name="T43" fmla="*/ 2147483647 h 941"/>
              <a:gd name="T44" fmla="*/ 2147483647 w 184"/>
              <a:gd name="T45" fmla="*/ 2147483647 h 941"/>
              <a:gd name="T46" fmla="*/ 2147483647 w 184"/>
              <a:gd name="T47" fmla="*/ 2147483647 h 941"/>
              <a:gd name="T48" fmla="*/ 2147483647 w 184"/>
              <a:gd name="T49" fmla="*/ 2147483647 h 941"/>
              <a:gd name="T50" fmla="*/ 2147483647 w 184"/>
              <a:gd name="T51" fmla="*/ 2147483647 h 941"/>
              <a:gd name="T52" fmla="*/ 2147483647 w 184"/>
              <a:gd name="T53" fmla="*/ 2147483647 h 941"/>
              <a:gd name="T54" fmla="*/ 2147483647 w 184"/>
              <a:gd name="T55" fmla="*/ 2147483647 h 941"/>
              <a:gd name="T56" fmla="*/ 2147483647 w 184"/>
              <a:gd name="T57" fmla="*/ 2147483647 h 941"/>
              <a:gd name="T58" fmla="*/ 2147483647 w 184"/>
              <a:gd name="T59" fmla="*/ 2147483647 h 941"/>
              <a:gd name="T60" fmla="*/ 2147483647 w 184"/>
              <a:gd name="T61" fmla="*/ 2147483647 h 941"/>
              <a:gd name="T62" fmla="*/ 2147483647 w 184"/>
              <a:gd name="T63" fmla="*/ 2147483647 h 941"/>
              <a:gd name="T64" fmla="*/ 2147483647 w 184"/>
              <a:gd name="T65" fmla="*/ 2147483647 h 941"/>
              <a:gd name="T66" fmla="*/ 2147483647 w 184"/>
              <a:gd name="T67" fmla="*/ 2147483647 h 941"/>
              <a:gd name="T68" fmla="*/ 2147483647 w 184"/>
              <a:gd name="T69" fmla="*/ 2147483647 h 941"/>
              <a:gd name="T70" fmla="*/ 2147483647 w 184"/>
              <a:gd name="T71" fmla="*/ 2147483647 h 941"/>
              <a:gd name="T72" fmla="*/ 2147483647 w 184"/>
              <a:gd name="T73" fmla="*/ 2147483647 h 941"/>
              <a:gd name="T74" fmla="*/ 2147483647 w 184"/>
              <a:gd name="T75" fmla="*/ 2147483647 h 941"/>
              <a:gd name="T76" fmla="*/ 2147483647 w 184"/>
              <a:gd name="T77" fmla="*/ 2147483647 h 941"/>
              <a:gd name="T78" fmla="*/ 2147483647 w 184"/>
              <a:gd name="T79" fmla="*/ 2147483647 h 941"/>
              <a:gd name="T80" fmla="*/ 2147483647 w 184"/>
              <a:gd name="T81" fmla="*/ 2147483647 h 941"/>
              <a:gd name="T82" fmla="*/ 2147483647 w 184"/>
              <a:gd name="T83" fmla="*/ 2147483647 h 941"/>
              <a:gd name="T84" fmla="*/ 2147483647 w 184"/>
              <a:gd name="T85" fmla="*/ 2147483647 h 941"/>
              <a:gd name="T86" fmla="*/ 2147483647 w 184"/>
              <a:gd name="T87" fmla="*/ 2147483647 h 941"/>
              <a:gd name="T88" fmla="*/ 2147483647 w 184"/>
              <a:gd name="T89" fmla="*/ 2147483647 h 941"/>
              <a:gd name="T90" fmla="*/ 2147483647 w 184"/>
              <a:gd name="T91" fmla="*/ 2147483647 h 941"/>
              <a:gd name="T92" fmla="*/ 2147483647 w 184"/>
              <a:gd name="T93" fmla="*/ 2147483647 h 941"/>
              <a:gd name="T94" fmla="*/ 2147483647 w 184"/>
              <a:gd name="T95" fmla="*/ 2147483647 h 941"/>
              <a:gd name="T96" fmla="*/ 2147483647 w 184"/>
              <a:gd name="T97" fmla="*/ 2147483647 h 941"/>
              <a:gd name="T98" fmla="*/ 2147483647 w 184"/>
              <a:gd name="T99" fmla="*/ 2147483647 h 941"/>
              <a:gd name="T100" fmla="*/ 2147483647 w 184"/>
              <a:gd name="T101" fmla="*/ 2147483647 h 941"/>
              <a:gd name="T102" fmla="*/ 2147483647 w 184"/>
              <a:gd name="T103" fmla="*/ 2147483647 h 941"/>
              <a:gd name="T104" fmla="*/ 2147483647 w 184"/>
              <a:gd name="T105" fmla="*/ 2147483647 h 941"/>
              <a:gd name="T106" fmla="*/ 2147483647 w 184"/>
              <a:gd name="T107" fmla="*/ 2147483647 h 941"/>
              <a:gd name="T108" fmla="*/ 2147483647 w 184"/>
              <a:gd name="T109" fmla="*/ 2147483647 h 941"/>
              <a:gd name="T110" fmla="*/ 2147483647 w 184"/>
              <a:gd name="T111" fmla="*/ 2147483647 h 941"/>
              <a:gd name="T112" fmla="*/ 2147483647 w 184"/>
              <a:gd name="T113" fmla="*/ 2147483647 h 941"/>
              <a:gd name="T114" fmla="*/ 2147483647 w 184"/>
              <a:gd name="T115" fmla="*/ 2147483647 h 941"/>
              <a:gd name="T116" fmla="*/ 2147483647 w 184"/>
              <a:gd name="T117" fmla="*/ 2147483647 h 9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4"/>
              <a:gd name="T178" fmla="*/ 0 h 941"/>
              <a:gd name="T179" fmla="*/ 184 w 184"/>
              <a:gd name="T180" fmla="*/ 941 h 9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4" h="941">
                <a:moveTo>
                  <a:pt x="119" y="14"/>
                </a:moveTo>
                <a:lnTo>
                  <a:pt x="76" y="1"/>
                </a:lnTo>
                <a:lnTo>
                  <a:pt x="44" y="0"/>
                </a:lnTo>
                <a:lnTo>
                  <a:pt x="16" y="9"/>
                </a:lnTo>
                <a:lnTo>
                  <a:pt x="5" y="40"/>
                </a:lnTo>
                <a:lnTo>
                  <a:pt x="5" y="69"/>
                </a:lnTo>
                <a:lnTo>
                  <a:pt x="21" y="102"/>
                </a:lnTo>
                <a:lnTo>
                  <a:pt x="33" y="101"/>
                </a:lnTo>
                <a:lnTo>
                  <a:pt x="16" y="139"/>
                </a:lnTo>
                <a:lnTo>
                  <a:pt x="0" y="202"/>
                </a:lnTo>
                <a:lnTo>
                  <a:pt x="0" y="256"/>
                </a:lnTo>
                <a:lnTo>
                  <a:pt x="5" y="324"/>
                </a:lnTo>
                <a:lnTo>
                  <a:pt x="16" y="391"/>
                </a:lnTo>
                <a:lnTo>
                  <a:pt x="37" y="395"/>
                </a:lnTo>
                <a:lnTo>
                  <a:pt x="37" y="416"/>
                </a:lnTo>
                <a:lnTo>
                  <a:pt x="49" y="423"/>
                </a:lnTo>
                <a:lnTo>
                  <a:pt x="49" y="491"/>
                </a:lnTo>
                <a:lnTo>
                  <a:pt x="60" y="505"/>
                </a:lnTo>
                <a:lnTo>
                  <a:pt x="60" y="631"/>
                </a:lnTo>
                <a:lnTo>
                  <a:pt x="60" y="710"/>
                </a:lnTo>
                <a:lnTo>
                  <a:pt x="43" y="799"/>
                </a:lnTo>
                <a:lnTo>
                  <a:pt x="36" y="914"/>
                </a:lnTo>
                <a:lnTo>
                  <a:pt x="54" y="922"/>
                </a:lnTo>
                <a:lnTo>
                  <a:pt x="54" y="936"/>
                </a:lnTo>
                <a:lnTo>
                  <a:pt x="86" y="936"/>
                </a:lnTo>
                <a:lnTo>
                  <a:pt x="90" y="931"/>
                </a:lnTo>
                <a:lnTo>
                  <a:pt x="103" y="931"/>
                </a:lnTo>
                <a:lnTo>
                  <a:pt x="104" y="940"/>
                </a:lnTo>
                <a:lnTo>
                  <a:pt x="125" y="936"/>
                </a:lnTo>
                <a:lnTo>
                  <a:pt x="174" y="931"/>
                </a:lnTo>
                <a:lnTo>
                  <a:pt x="174" y="923"/>
                </a:lnTo>
                <a:lnTo>
                  <a:pt x="130" y="905"/>
                </a:lnTo>
                <a:lnTo>
                  <a:pt x="130" y="889"/>
                </a:lnTo>
                <a:lnTo>
                  <a:pt x="167" y="881"/>
                </a:lnTo>
                <a:lnTo>
                  <a:pt x="167" y="868"/>
                </a:lnTo>
                <a:lnTo>
                  <a:pt x="141" y="852"/>
                </a:lnTo>
                <a:lnTo>
                  <a:pt x="141" y="724"/>
                </a:lnTo>
                <a:lnTo>
                  <a:pt x="151" y="606"/>
                </a:lnTo>
                <a:lnTo>
                  <a:pt x="148" y="489"/>
                </a:lnTo>
                <a:lnTo>
                  <a:pt x="147" y="423"/>
                </a:lnTo>
                <a:lnTo>
                  <a:pt x="151" y="403"/>
                </a:lnTo>
                <a:lnTo>
                  <a:pt x="151" y="311"/>
                </a:lnTo>
                <a:lnTo>
                  <a:pt x="183" y="290"/>
                </a:lnTo>
                <a:lnTo>
                  <a:pt x="183" y="278"/>
                </a:lnTo>
                <a:lnTo>
                  <a:pt x="114" y="152"/>
                </a:lnTo>
                <a:lnTo>
                  <a:pt x="81" y="136"/>
                </a:lnTo>
                <a:lnTo>
                  <a:pt x="86" y="128"/>
                </a:lnTo>
                <a:lnTo>
                  <a:pt x="108" y="123"/>
                </a:lnTo>
                <a:lnTo>
                  <a:pt x="108" y="115"/>
                </a:lnTo>
                <a:lnTo>
                  <a:pt x="114" y="111"/>
                </a:lnTo>
                <a:lnTo>
                  <a:pt x="114" y="102"/>
                </a:lnTo>
                <a:lnTo>
                  <a:pt x="119" y="98"/>
                </a:lnTo>
                <a:lnTo>
                  <a:pt x="114" y="93"/>
                </a:lnTo>
                <a:lnTo>
                  <a:pt x="119" y="90"/>
                </a:lnTo>
                <a:lnTo>
                  <a:pt x="108" y="69"/>
                </a:lnTo>
                <a:lnTo>
                  <a:pt x="114" y="56"/>
                </a:lnTo>
                <a:lnTo>
                  <a:pt x="108" y="43"/>
                </a:lnTo>
                <a:lnTo>
                  <a:pt x="119" y="36"/>
                </a:lnTo>
                <a:lnTo>
                  <a:pt x="119" y="14"/>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 y="4653136"/>
            <a:ext cx="9090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Title 1"/>
          <p:cNvSpPr>
            <a:spLocks noGrp="1"/>
          </p:cNvSpPr>
          <p:nvPr>
            <p:ph type="title"/>
          </p:nvPr>
        </p:nvSpPr>
        <p:spPr>
          <a:xfrm>
            <a:off x="287338" y="285750"/>
            <a:ext cx="9382125" cy="711200"/>
          </a:xfrm>
        </p:spPr>
        <p:txBody>
          <a:bodyPr>
            <a:normAutofit/>
          </a:bodyPr>
          <a:lstStyle/>
          <a:p>
            <a:pPr algn="l"/>
            <a:r>
              <a:rPr lang="en-GB" sz="2000" dirty="0" smtClean="0"/>
              <a:t>Does this look familiar?</a:t>
            </a:r>
            <a:endParaRPr lang="en-US" sz="2000" dirty="0" smtClean="0"/>
          </a:p>
        </p:txBody>
      </p:sp>
      <p:sp>
        <p:nvSpPr>
          <p:cNvPr id="125" name="Rectangle 21"/>
          <p:cNvSpPr>
            <a:spLocks noChangeArrowheads="1"/>
          </p:cNvSpPr>
          <p:nvPr/>
        </p:nvSpPr>
        <p:spPr bwMode="auto">
          <a:xfrm>
            <a:off x="6656680" y="1302104"/>
            <a:ext cx="1260475" cy="73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1" tIns="45893" rIns="90351" bIns="45893">
            <a:spAutoFit/>
          </a:bodyPr>
          <a:lstStyle>
            <a:lvl1pPr defTabSz="908050">
              <a:defRPr sz="2400">
                <a:solidFill>
                  <a:schemeClr val="tx1"/>
                </a:solidFill>
                <a:latin typeface="Times New Roman" pitchFamily="18" charset="0"/>
              </a:defRPr>
            </a:lvl1pPr>
            <a:lvl2pPr marL="452438" defTabSz="908050">
              <a:defRPr sz="2400">
                <a:solidFill>
                  <a:schemeClr val="tx1"/>
                </a:solidFill>
                <a:latin typeface="Times New Roman" pitchFamily="18" charset="0"/>
              </a:defRPr>
            </a:lvl2pPr>
            <a:lvl3pPr marL="908050" defTabSz="908050">
              <a:defRPr sz="2400">
                <a:solidFill>
                  <a:schemeClr val="tx1"/>
                </a:solidFill>
                <a:latin typeface="Times New Roman" pitchFamily="18" charset="0"/>
              </a:defRPr>
            </a:lvl3pPr>
            <a:lvl4pPr marL="1360488" defTabSz="908050">
              <a:defRPr sz="2400">
                <a:solidFill>
                  <a:schemeClr val="tx1"/>
                </a:solidFill>
                <a:latin typeface="Times New Roman" pitchFamily="18" charset="0"/>
              </a:defRPr>
            </a:lvl4pPr>
            <a:lvl5pPr marL="1814513" defTabSz="908050">
              <a:defRPr sz="2400">
                <a:solidFill>
                  <a:schemeClr val="tx1"/>
                </a:solidFill>
                <a:latin typeface="Times New Roman" pitchFamily="18" charset="0"/>
              </a:defRPr>
            </a:lvl5pPr>
            <a:lvl6pPr marL="2271713" defTabSz="908050" eaLnBrk="0" fontAlgn="base" hangingPunct="0">
              <a:spcBef>
                <a:spcPct val="0"/>
              </a:spcBef>
              <a:spcAft>
                <a:spcPct val="0"/>
              </a:spcAft>
              <a:defRPr sz="2400">
                <a:solidFill>
                  <a:schemeClr val="tx1"/>
                </a:solidFill>
                <a:latin typeface="Times New Roman" pitchFamily="18" charset="0"/>
              </a:defRPr>
            </a:lvl6pPr>
            <a:lvl7pPr marL="2728913" defTabSz="908050" eaLnBrk="0" fontAlgn="base" hangingPunct="0">
              <a:spcBef>
                <a:spcPct val="0"/>
              </a:spcBef>
              <a:spcAft>
                <a:spcPct val="0"/>
              </a:spcAft>
              <a:defRPr sz="2400">
                <a:solidFill>
                  <a:schemeClr val="tx1"/>
                </a:solidFill>
                <a:latin typeface="Times New Roman" pitchFamily="18" charset="0"/>
              </a:defRPr>
            </a:lvl7pPr>
            <a:lvl8pPr marL="3186113" defTabSz="908050" eaLnBrk="0" fontAlgn="base" hangingPunct="0">
              <a:spcBef>
                <a:spcPct val="0"/>
              </a:spcBef>
              <a:spcAft>
                <a:spcPct val="0"/>
              </a:spcAft>
              <a:defRPr sz="2400">
                <a:solidFill>
                  <a:schemeClr val="tx1"/>
                </a:solidFill>
                <a:latin typeface="Times New Roman" pitchFamily="18" charset="0"/>
              </a:defRPr>
            </a:lvl8pPr>
            <a:lvl9pPr marL="3643313" defTabSz="90805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1400" dirty="0">
                <a:latin typeface="Arial" pitchFamily="34" charset="0"/>
              </a:rPr>
              <a:t>I am just a poor customer!</a:t>
            </a:r>
          </a:p>
        </p:txBody>
      </p:sp>
      <p:cxnSp>
        <p:nvCxnSpPr>
          <p:cNvPr id="126" name="Straight Connector 125"/>
          <p:cNvCxnSpPr/>
          <p:nvPr/>
        </p:nvCxnSpPr>
        <p:spPr>
          <a:xfrm>
            <a:off x="251520" y="980728"/>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9818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3"/>
            </p:custDataLst>
          </p:nvPr>
        </p:nvSpPr>
        <p:spPr>
          <a:xfrm>
            <a:off x="251520" y="154375"/>
            <a:ext cx="7954790" cy="838200"/>
          </a:xfrm>
        </p:spPr>
        <p:txBody>
          <a:bodyPr>
            <a:normAutofit/>
          </a:bodyPr>
          <a:lstStyle/>
          <a:p>
            <a:pPr algn="l"/>
            <a:r>
              <a:rPr lang="en-GB" sz="2000" dirty="0" smtClean="0"/>
              <a:t>Our starting point – understanding how we deliver services now, and where we want to get to – including the new technology to support us. </a:t>
            </a:r>
            <a:endParaRPr lang="en-GB" sz="2000" dirty="0"/>
          </a:p>
        </p:txBody>
      </p:sp>
      <p:sp>
        <p:nvSpPr>
          <p:cNvPr id="259" name="Text Box 13"/>
          <p:cNvSpPr txBox="1">
            <a:spLocks noChangeArrowheads="1"/>
          </p:cNvSpPr>
          <p:nvPr/>
        </p:nvSpPr>
        <p:spPr bwMode="auto">
          <a:xfrm>
            <a:off x="7635868" y="5486931"/>
            <a:ext cx="1219332"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SzPct val="25000"/>
              <a:buFont typeface="ZapfDingbats" pitchFamily="82" charset="2"/>
              <a:buNone/>
            </a:pPr>
            <a:r>
              <a:rPr lang="en-GB" sz="1100" dirty="0" smtClean="0">
                <a:latin typeface="Arial" charset="0"/>
              </a:rPr>
              <a:t>Workplace </a:t>
            </a:r>
            <a:r>
              <a:rPr lang="en-GB" sz="1100" dirty="0">
                <a:latin typeface="Arial" charset="0"/>
              </a:rPr>
              <a:t>Support</a:t>
            </a:r>
          </a:p>
        </p:txBody>
      </p:sp>
      <p:pic>
        <p:nvPicPr>
          <p:cNvPr id="260" name="Picture 3" descr="BD0663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7011" y="3585872"/>
            <a:ext cx="939005" cy="857250"/>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4" descr="HH0082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1252" y="2363010"/>
            <a:ext cx="361156" cy="1046163"/>
          </a:xfrm>
          <a:prstGeom prst="rect">
            <a:avLst/>
          </a:prstGeom>
          <a:noFill/>
          <a:extLst>
            <a:ext uri="{909E8E84-426E-40DD-AFC4-6F175D3DCCD1}">
              <a14:hiddenFill xmlns:a14="http://schemas.microsoft.com/office/drawing/2010/main">
                <a:solidFill>
                  <a:srgbClr val="FFFFFF"/>
                </a:solidFill>
              </a14:hiddenFill>
            </a:ext>
          </a:extLst>
        </p:spPr>
      </p:pic>
      <p:sp>
        <p:nvSpPr>
          <p:cNvPr id="262" name="Text Box 5"/>
          <p:cNvSpPr txBox="1">
            <a:spLocks noChangeArrowheads="1"/>
          </p:cNvSpPr>
          <p:nvPr/>
        </p:nvSpPr>
        <p:spPr bwMode="auto">
          <a:xfrm>
            <a:off x="35496" y="2968025"/>
            <a:ext cx="1898648" cy="26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25000"/>
              <a:buFont typeface="ZapfDingbats" pitchFamily="82" charset="2"/>
              <a:buNone/>
            </a:pPr>
            <a:r>
              <a:rPr lang="en-GB" sz="1100" dirty="0">
                <a:latin typeface="Arial" charset="0"/>
              </a:rPr>
              <a:t>To Be Process Maps</a:t>
            </a:r>
          </a:p>
        </p:txBody>
      </p:sp>
      <p:sp>
        <p:nvSpPr>
          <p:cNvPr id="263" name="Text Box 7"/>
          <p:cNvSpPr txBox="1">
            <a:spLocks noChangeArrowheads="1"/>
          </p:cNvSpPr>
          <p:nvPr/>
        </p:nvSpPr>
        <p:spPr bwMode="auto">
          <a:xfrm>
            <a:off x="3429995" y="3090894"/>
            <a:ext cx="1718069" cy="26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SzPct val="25000"/>
              <a:buFont typeface="ZapfDingbats" pitchFamily="82" charset="2"/>
              <a:buNone/>
            </a:pPr>
            <a:r>
              <a:rPr lang="en-GB" sz="1100" dirty="0" smtClean="0">
                <a:latin typeface="Arial" charset="0"/>
              </a:rPr>
              <a:t>Acceptance </a:t>
            </a:r>
            <a:r>
              <a:rPr lang="en-GB" sz="1100" dirty="0">
                <a:latin typeface="Arial" charset="0"/>
              </a:rPr>
              <a:t>Testing</a:t>
            </a:r>
          </a:p>
        </p:txBody>
      </p:sp>
      <p:graphicFrame>
        <p:nvGraphicFramePr>
          <p:cNvPr id="264" name="Object 8"/>
          <p:cNvGraphicFramePr>
            <a:graphicFrameLocks noChangeAspect="1"/>
          </p:cNvGraphicFramePr>
          <p:nvPr>
            <p:extLst>
              <p:ext uri="{D42A27DB-BD31-4B8C-83A1-F6EECF244321}">
                <p14:modId xmlns:p14="http://schemas.microsoft.com/office/powerpoint/2010/main" val="501825875"/>
              </p:ext>
            </p:extLst>
          </p:nvPr>
        </p:nvGraphicFramePr>
        <p:xfrm>
          <a:off x="3984055" y="2544794"/>
          <a:ext cx="515937" cy="504825"/>
        </p:xfrm>
        <a:graphic>
          <a:graphicData uri="http://schemas.openxmlformats.org/presentationml/2006/ole">
            <mc:AlternateContent xmlns:mc="http://schemas.openxmlformats.org/markup-compatibility/2006">
              <mc:Choice xmlns:v="urn:schemas-microsoft-com:vml" Requires="v">
                <p:oleObj spid="_x0000_s11302" name="Clip" r:id="rId8" imgW="370800" imgH="315360" progId="MS_ClipArt_Gallery.2">
                  <p:embed/>
                </p:oleObj>
              </mc:Choice>
              <mc:Fallback>
                <p:oleObj name="Clip" r:id="rId8" imgW="370800" imgH="31536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055" y="2544794"/>
                        <a:ext cx="5159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 name="Text Box 9"/>
          <p:cNvSpPr txBox="1">
            <a:spLocks noChangeArrowheads="1"/>
          </p:cNvSpPr>
          <p:nvPr/>
        </p:nvSpPr>
        <p:spPr bwMode="auto">
          <a:xfrm>
            <a:off x="7070108" y="3602847"/>
            <a:ext cx="2019706"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SzPct val="25000"/>
              <a:buFont typeface="ZapfDingbats" pitchFamily="82" charset="2"/>
              <a:buNone/>
            </a:pPr>
            <a:r>
              <a:rPr lang="en-GB" sz="1100" dirty="0" smtClean="0">
                <a:latin typeface="Arial" charset="0"/>
              </a:rPr>
              <a:t>New </a:t>
            </a:r>
            <a:r>
              <a:rPr lang="en-GB" sz="1100" dirty="0">
                <a:latin typeface="Arial" charset="0"/>
              </a:rPr>
              <a:t>Businesses </a:t>
            </a:r>
            <a:r>
              <a:rPr lang="en-GB" sz="1100" dirty="0" smtClean="0">
                <a:latin typeface="Arial" charset="0"/>
              </a:rPr>
              <a:t>Processes and/or improved systems</a:t>
            </a:r>
            <a:endParaRPr lang="en-GB" sz="1100" dirty="0">
              <a:latin typeface="Arial" charset="0"/>
            </a:endParaRPr>
          </a:p>
        </p:txBody>
      </p:sp>
      <p:graphicFrame>
        <p:nvGraphicFramePr>
          <p:cNvPr id="266" name="Object 14"/>
          <p:cNvGraphicFramePr>
            <a:graphicFrameLocks noChangeAspect="1"/>
          </p:cNvGraphicFramePr>
          <p:nvPr>
            <p:extLst>
              <p:ext uri="{D42A27DB-BD31-4B8C-83A1-F6EECF244321}">
                <p14:modId xmlns:p14="http://schemas.microsoft.com/office/powerpoint/2010/main" val="467937903"/>
              </p:ext>
            </p:extLst>
          </p:nvPr>
        </p:nvGraphicFramePr>
        <p:xfrm>
          <a:off x="7782718" y="4518334"/>
          <a:ext cx="883972" cy="782637"/>
        </p:xfrm>
        <a:graphic>
          <a:graphicData uri="http://schemas.openxmlformats.org/presentationml/2006/ole">
            <mc:AlternateContent xmlns:mc="http://schemas.openxmlformats.org/markup-compatibility/2006">
              <mc:Choice xmlns:v="urn:schemas-microsoft-com:vml" Requires="v">
                <p:oleObj spid="_x0000_s11303" name="Clip" r:id="rId10" imgW="2013120" imgH="1929960" progId="MS_ClipArt_Gallery.2">
                  <p:embed/>
                </p:oleObj>
              </mc:Choice>
              <mc:Fallback>
                <p:oleObj name="Clip" r:id="rId10" imgW="2013120" imgH="192996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2718" y="4518334"/>
                        <a:ext cx="883972"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7"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969" y="3296819"/>
            <a:ext cx="2467522" cy="8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8" name="AutoShape 305"/>
          <p:cNvSpPr>
            <a:spLocks noChangeArrowheads="1"/>
          </p:cNvSpPr>
          <p:nvPr/>
        </p:nvSpPr>
        <p:spPr bwMode="auto">
          <a:xfrm>
            <a:off x="2561491" y="2712258"/>
            <a:ext cx="534855" cy="1524000"/>
          </a:xfrm>
          <a:prstGeom prst="rightArrow">
            <a:avLst>
              <a:gd name="adj1" fmla="val 31407"/>
              <a:gd name="adj2" fmla="val 60120"/>
            </a:avLst>
          </a:prstGeom>
          <a:gradFill rotWithShape="0">
            <a:gsLst>
              <a:gs pos="0">
                <a:srgbClr val="6699FF"/>
              </a:gs>
              <a:gs pos="100000">
                <a:srgbClr val="6699FF">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dirty="0"/>
          </a:p>
        </p:txBody>
      </p:sp>
      <p:sp>
        <p:nvSpPr>
          <p:cNvPr id="269" name="AutoShape 307"/>
          <p:cNvSpPr>
            <a:spLocks noChangeArrowheads="1"/>
          </p:cNvSpPr>
          <p:nvPr/>
        </p:nvSpPr>
        <p:spPr bwMode="auto">
          <a:xfrm>
            <a:off x="5815321" y="2619686"/>
            <a:ext cx="533135" cy="1524000"/>
          </a:xfrm>
          <a:prstGeom prst="rightArrow">
            <a:avLst>
              <a:gd name="adj1" fmla="val 31407"/>
              <a:gd name="adj2" fmla="val 60120"/>
            </a:avLst>
          </a:prstGeom>
          <a:gradFill rotWithShape="0">
            <a:gsLst>
              <a:gs pos="0">
                <a:srgbClr val="6699FF"/>
              </a:gs>
              <a:gs pos="100000">
                <a:srgbClr val="6699FF">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dirty="0"/>
          </a:p>
        </p:txBody>
      </p:sp>
      <p:sp>
        <p:nvSpPr>
          <p:cNvPr id="270" name="Text Box 282"/>
          <p:cNvSpPr txBox="1">
            <a:spLocks noChangeArrowheads="1"/>
          </p:cNvSpPr>
          <p:nvPr/>
        </p:nvSpPr>
        <p:spPr bwMode="auto">
          <a:xfrm>
            <a:off x="3507772" y="1913747"/>
            <a:ext cx="1403217" cy="26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SzPct val="25000"/>
              <a:buFont typeface="ZapfDingbats" pitchFamily="82" charset="2"/>
              <a:buNone/>
            </a:pPr>
            <a:r>
              <a:rPr lang="en-GB" sz="1100" dirty="0" smtClean="0">
                <a:latin typeface="Arial" charset="0"/>
              </a:rPr>
              <a:t>Integrated Design</a:t>
            </a:r>
            <a:endParaRPr lang="en-GB" sz="1100" dirty="0">
              <a:latin typeface="Arial" charset="0"/>
            </a:endParaRPr>
          </a:p>
        </p:txBody>
      </p:sp>
      <p:pic>
        <p:nvPicPr>
          <p:cNvPr id="271" name="Picture 285" descr="j02354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95086" y="1237472"/>
            <a:ext cx="663513" cy="663575"/>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84" descr="BS00175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78587" y="2462311"/>
            <a:ext cx="832665" cy="690563"/>
          </a:xfrm>
          <a:prstGeom prst="rect">
            <a:avLst/>
          </a:prstGeom>
          <a:noFill/>
          <a:extLst>
            <a:ext uri="{909E8E84-426E-40DD-AFC4-6F175D3DCCD1}">
              <a14:hiddenFill xmlns:a14="http://schemas.microsoft.com/office/drawing/2010/main">
                <a:solidFill>
                  <a:srgbClr val="FFFFFF"/>
                </a:solidFill>
              </a14:hiddenFill>
            </a:ext>
          </a:extLst>
        </p:spPr>
      </p:pic>
      <p:sp>
        <p:nvSpPr>
          <p:cNvPr id="273" name="AutoShape 308"/>
          <p:cNvSpPr>
            <a:spLocks noChangeArrowheads="1"/>
          </p:cNvSpPr>
          <p:nvPr/>
        </p:nvSpPr>
        <p:spPr bwMode="auto">
          <a:xfrm rot="16200000">
            <a:off x="666164" y="4485972"/>
            <a:ext cx="952500" cy="304403"/>
          </a:xfrm>
          <a:prstGeom prst="rightArrow">
            <a:avLst>
              <a:gd name="adj1" fmla="val 34259"/>
              <a:gd name="adj2" fmla="val 102307"/>
            </a:avLst>
          </a:prstGeom>
          <a:gradFill rotWithShape="0">
            <a:gsLst>
              <a:gs pos="0">
                <a:srgbClr val="6699FF">
                  <a:gamma/>
                  <a:shade val="46275"/>
                  <a:invGamma/>
                </a:srgbClr>
              </a:gs>
              <a:gs pos="100000">
                <a:srgbClr val="6699FF"/>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dirty="0"/>
          </a:p>
        </p:txBody>
      </p:sp>
      <p:sp>
        <p:nvSpPr>
          <p:cNvPr id="274" name="Text Box 304"/>
          <p:cNvSpPr txBox="1">
            <a:spLocks noChangeArrowheads="1"/>
          </p:cNvSpPr>
          <p:nvPr/>
        </p:nvSpPr>
        <p:spPr bwMode="auto">
          <a:xfrm>
            <a:off x="153740" y="5280315"/>
            <a:ext cx="172515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ts val="1200"/>
              </a:lnSpc>
              <a:spcBef>
                <a:spcPts val="600"/>
              </a:spcBef>
              <a:spcAft>
                <a:spcPts val="0"/>
              </a:spcAft>
            </a:pPr>
            <a:r>
              <a:rPr lang="en-US" sz="1100" dirty="0" smtClean="0">
                <a:latin typeface="Arial" charset="0"/>
              </a:rPr>
              <a:t>Design Principles</a:t>
            </a:r>
          </a:p>
          <a:p>
            <a:pPr>
              <a:lnSpc>
                <a:spcPts val="1200"/>
              </a:lnSpc>
              <a:spcBef>
                <a:spcPts val="600"/>
              </a:spcBef>
              <a:spcAft>
                <a:spcPts val="0"/>
              </a:spcAft>
            </a:pPr>
            <a:r>
              <a:rPr lang="en-US" sz="1100" dirty="0" smtClean="0">
                <a:latin typeface="Arial" charset="0"/>
              </a:rPr>
              <a:t>Current issues</a:t>
            </a:r>
          </a:p>
          <a:p>
            <a:pPr algn="ctr">
              <a:lnSpc>
                <a:spcPts val="1200"/>
              </a:lnSpc>
              <a:spcBef>
                <a:spcPts val="600"/>
              </a:spcBef>
              <a:spcAft>
                <a:spcPts val="0"/>
              </a:spcAft>
            </a:pPr>
            <a:r>
              <a:rPr lang="en-US" sz="1100" dirty="0" smtClean="0">
                <a:latin typeface="Arial" charset="0"/>
              </a:rPr>
              <a:t>Options for improvement</a:t>
            </a:r>
          </a:p>
          <a:p>
            <a:pPr>
              <a:lnSpc>
                <a:spcPts val="1200"/>
              </a:lnSpc>
              <a:spcBef>
                <a:spcPts val="600"/>
              </a:spcBef>
              <a:spcAft>
                <a:spcPts val="0"/>
              </a:spcAft>
            </a:pPr>
            <a:r>
              <a:rPr lang="en-US" sz="1100" dirty="0" smtClean="0">
                <a:latin typeface="Arial" charset="0"/>
              </a:rPr>
              <a:t>Critical Success Factors</a:t>
            </a:r>
            <a:endParaRPr lang="en-US" sz="1100" dirty="0">
              <a:latin typeface="Arial" charset="0"/>
            </a:endParaRPr>
          </a:p>
        </p:txBody>
      </p:sp>
      <p:sp>
        <p:nvSpPr>
          <p:cNvPr id="275" name="Text Box 16"/>
          <p:cNvSpPr txBox="1">
            <a:spLocks noChangeArrowheads="1"/>
          </p:cNvSpPr>
          <p:nvPr/>
        </p:nvSpPr>
        <p:spPr bwMode="auto">
          <a:xfrm>
            <a:off x="3347864" y="5757577"/>
            <a:ext cx="200355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SzPct val="25000"/>
              <a:buFont typeface="ZapfDingbats" pitchFamily="82" charset="2"/>
              <a:buNone/>
            </a:pPr>
            <a:r>
              <a:rPr lang="en-GB" sz="1100" dirty="0">
                <a:latin typeface="Arial" charset="0"/>
              </a:rPr>
              <a:t>Procedure</a:t>
            </a:r>
            <a:r>
              <a:rPr lang="en-GB" sz="1200" dirty="0">
                <a:latin typeface="Arial" charset="0"/>
              </a:rPr>
              <a:t> </a:t>
            </a:r>
            <a:r>
              <a:rPr lang="en-GB" sz="1200" dirty="0" smtClean="0">
                <a:latin typeface="Arial" charset="0"/>
              </a:rPr>
              <a:t>Manuals  (</a:t>
            </a:r>
            <a:r>
              <a:rPr lang="en-GB" sz="1200" dirty="0">
                <a:latin typeface="Arial" charset="0"/>
              </a:rPr>
              <a:t>paper and on-line)</a:t>
            </a:r>
          </a:p>
        </p:txBody>
      </p:sp>
      <p:pic>
        <p:nvPicPr>
          <p:cNvPr id="276" name="Picture 1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1880" y="4638173"/>
            <a:ext cx="1452949" cy="1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7" name="Text Box 304"/>
          <p:cNvSpPr txBox="1">
            <a:spLocks noChangeArrowheads="1"/>
          </p:cNvSpPr>
          <p:nvPr/>
        </p:nvSpPr>
        <p:spPr bwMode="auto">
          <a:xfrm>
            <a:off x="285751" y="1047452"/>
            <a:ext cx="3440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Aft>
                <a:spcPct val="30000"/>
              </a:spcAft>
              <a:tabLst>
                <a:tab pos="1074738" algn="l"/>
              </a:tabLst>
            </a:pPr>
            <a:r>
              <a:rPr lang="en-US" sz="1400" dirty="0" smtClean="0">
                <a:latin typeface="Arial" charset="0"/>
              </a:rPr>
              <a:t>We can consider any currently in-scope processes ….</a:t>
            </a:r>
            <a:endParaRPr lang="en-US" sz="1400" dirty="0">
              <a:latin typeface="Arial" charset="0"/>
            </a:endParaRPr>
          </a:p>
        </p:txBody>
      </p:sp>
      <p:cxnSp>
        <p:nvCxnSpPr>
          <p:cNvPr id="279" name="Straight Connector 278"/>
          <p:cNvCxnSpPr/>
          <p:nvPr/>
        </p:nvCxnSpPr>
        <p:spPr>
          <a:xfrm>
            <a:off x="153740" y="908720"/>
            <a:ext cx="8522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79512" y="6525344"/>
            <a:ext cx="8522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1" name="Picture 2" descr="awardsboilerplatefefb1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99410" y="260648"/>
            <a:ext cx="1221062" cy="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27653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3314305" cy="369332"/>
          </a:xfrm>
          <a:prstGeom prst="rect">
            <a:avLst/>
          </a:prstGeom>
          <a:noFill/>
        </p:spPr>
        <p:txBody>
          <a:bodyPr wrap="none" rtlCol="0">
            <a:spAutoFit/>
          </a:bodyPr>
          <a:lstStyle/>
          <a:p>
            <a:r>
              <a:rPr lang="en-GB" dirty="0" smtClean="0"/>
              <a:t>What are we developing/testing?</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6443"/>
            <a:ext cx="9144000" cy="5282126"/>
          </a:xfrm>
          <a:prstGeom prst="rect">
            <a:avLst/>
          </a:prstGeom>
        </p:spPr>
      </p:pic>
    </p:spTree>
    <p:custDataLst>
      <p:tags r:id="rId1"/>
    </p:custDataLst>
    <p:extLst>
      <p:ext uri="{BB962C8B-B14F-4D97-AF65-F5344CB8AC3E}">
        <p14:creationId xmlns:p14="http://schemas.microsoft.com/office/powerpoint/2010/main" val="252220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60276" y="39655"/>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smtClean="0"/>
              <a:t>Improving customer relationships</a:t>
            </a:r>
            <a:endParaRPr lang="en-GB" sz="1600" dirty="0"/>
          </a:p>
        </p:txBody>
      </p:sp>
      <p:sp>
        <p:nvSpPr>
          <p:cNvPr id="9" name="5-Point Star 8"/>
          <p:cNvSpPr/>
          <p:nvPr/>
        </p:nvSpPr>
        <p:spPr>
          <a:xfrm>
            <a:off x="1475656" y="1700808"/>
            <a:ext cx="5760640" cy="48965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Demo</a:t>
            </a:r>
          </a:p>
        </p:txBody>
      </p:sp>
      <p:sp>
        <p:nvSpPr>
          <p:cNvPr id="10" name="TextBox 9"/>
          <p:cNvSpPr txBox="1"/>
          <p:nvPr/>
        </p:nvSpPr>
        <p:spPr>
          <a:xfrm>
            <a:off x="2483768" y="179348"/>
            <a:ext cx="4090159" cy="523220"/>
          </a:xfrm>
          <a:prstGeom prst="rect">
            <a:avLst/>
          </a:prstGeom>
          <a:noFill/>
        </p:spPr>
        <p:txBody>
          <a:bodyPr wrap="none" rtlCol="0">
            <a:spAutoFit/>
          </a:bodyPr>
          <a:lstStyle/>
          <a:p>
            <a:r>
              <a:rPr lang="en-GB" sz="2800" dirty="0" smtClean="0"/>
              <a:t>Panconnect a mobile CRM </a:t>
            </a:r>
            <a:endParaRPr lang="en-GB" sz="2800" dirty="0"/>
          </a:p>
        </p:txBody>
      </p:sp>
      <p:sp>
        <p:nvSpPr>
          <p:cNvPr id="11" name="Hexagon 10"/>
          <p:cNvSpPr/>
          <p:nvPr/>
        </p:nvSpPr>
        <p:spPr>
          <a:xfrm>
            <a:off x="7380312" y="5229200"/>
            <a:ext cx="1362629" cy="1133098"/>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Improving on site visibility</a:t>
            </a:r>
            <a:endParaRPr lang="en-GB" sz="1400" dirty="0"/>
          </a:p>
        </p:txBody>
      </p:sp>
    </p:spTree>
    <p:custDataLst>
      <p:tags r:id="rId1"/>
    </p:custDataLst>
    <p:extLst>
      <p:ext uri="{BB962C8B-B14F-4D97-AF65-F5344CB8AC3E}">
        <p14:creationId xmlns:p14="http://schemas.microsoft.com/office/powerpoint/2010/main" val="12007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3321" t="12743" r="2801" b="6762"/>
          <a:stretch/>
        </p:blipFill>
        <p:spPr bwMode="auto">
          <a:xfrm>
            <a:off x="119686" y="548680"/>
            <a:ext cx="8380403" cy="643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12095" r="2543" b="5954"/>
          <a:stretch/>
        </p:blipFill>
        <p:spPr bwMode="auto">
          <a:xfrm>
            <a:off x="539552" y="650179"/>
            <a:ext cx="7787009" cy="600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55776" y="192363"/>
            <a:ext cx="4752528" cy="461665"/>
          </a:xfrm>
          <a:prstGeom prst="rect">
            <a:avLst/>
          </a:prstGeom>
          <a:noFill/>
        </p:spPr>
        <p:txBody>
          <a:bodyPr wrap="square" rtlCol="0">
            <a:spAutoFit/>
          </a:bodyPr>
          <a:lstStyle/>
          <a:p>
            <a:r>
              <a:rPr lang="en-GB" sz="2400" dirty="0" smtClean="0"/>
              <a:t>Locality </a:t>
            </a:r>
            <a:r>
              <a:rPr lang="en-GB" sz="2400" dirty="0" smtClean="0"/>
              <a:t>Task </a:t>
            </a:r>
            <a:r>
              <a:rPr lang="en-GB" sz="2400" dirty="0" smtClean="0"/>
              <a:t>Management</a:t>
            </a:r>
            <a:endParaRPr lang="en-GB" sz="2400" dirty="0"/>
          </a:p>
        </p:txBody>
      </p:sp>
      <p:sp>
        <p:nvSpPr>
          <p:cNvPr id="2" name="Hexagon 1"/>
          <p:cNvSpPr/>
          <p:nvPr/>
        </p:nvSpPr>
        <p:spPr>
          <a:xfrm>
            <a:off x="0" y="0"/>
            <a:ext cx="1872208" cy="172819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500" dirty="0" smtClean="0"/>
              <a:t>Case Management and </a:t>
            </a:r>
            <a:r>
              <a:rPr lang="en-GB" sz="1500" dirty="0"/>
              <a:t>W</a:t>
            </a:r>
            <a:r>
              <a:rPr lang="en-GB" sz="1500" dirty="0" smtClean="0"/>
              <a:t>ork Flow</a:t>
            </a:r>
            <a:endParaRPr lang="en-GB" sz="1500" dirty="0"/>
          </a:p>
        </p:txBody>
      </p:sp>
    </p:spTree>
    <p:custDataLst>
      <p:tags r:id="rId1"/>
    </p:custDataLst>
    <p:extLst>
      <p:ext uri="{BB962C8B-B14F-4D97-AF65-F5344CB8AC3E}">
        <p14:creationId xmlns:p14="http://schemas.microsoft.com/office/powerpoint/2010/main" val="2015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amazon"/>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Image result for amazon"/>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6" descr="Image result for amazon"/>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0" name="Picture 16" descr="http://s19.postimg.org/e9ps737z7/hhgfshgfhgf.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 y="620688"/>
            <a:ext cx="8312820" cy="5877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84" y="664939"/>
            <a:ext cx="8460432" cy="6184306"/>
          </a:xfrm>
          <a:prstGeom prst="rect">
            <a:avLst/>
          </a:prstGeom>
        </p:spPr>
      </p:pic>
      <p:sp>
        <p:nvSpPr>
          <p:cNvPr id="8" name="Hexagon 7"/>
          <p:cNvSpPr/>
          <p:nvPr/>
        </p:nvSpPr>
        <p:spPr>
          <a:xfrm>
            <a:off x="61544" y="15875"/>
            <a:ext cx="1054072" cy="915900"/>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Self Service</a:t>
            </a:r>
            <a:endParaRPr lang="en-GB" sz="1400" dirty="0"/>
          </a:p>
        </p:txBody>
      </p:sp>
      <p:sp>
        <p:nvSpPr>
          <p:cNvPr id="9" name="Hexagon 8"/>
          <p:cNvSpPr/>
          <p:nvPr/>
        </p:nvSpPr>
        <p:spPr>
          <a:xfrm>
            <a:off x="7812359" y="63002"/>
            <a:ext cx="1340881" cy="1061742"/>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Tailored services</a:t>
            </a:r>
            <a:endParaRPr lang="en-GB" dirty="0"/>
          </a:p>
        </p:txBody>
      </p:sp>
      <p:sp>
        <p:nvSpPr>
          <p:cNvPr id="5" name="Rectangle 4"/>
          <p:cNvSpPr/>
          <p:nvPr/>
        </p:nvSpPr>
        <p:spPr>
          <a:xfrm>
            <a:off x="2915816" y="160335"/>
            <a:ext cx="3456384" cy="369332"/>
          </a:xfrm>
          <a:prstGeom prst="rect">
            <a:avLst/>
          </a:prstGeom>
        </p:spPr>
        <p:txBody>
          <a:bodyPr wrap="square">
            <a:spAutoFit/>
          </a:bodyPr>
          <a:lstStyle/>
          <a:p>
            <a:r>
              <a:rPr lang="en-GB" dirty="0"/>
              <a:t>Customer Self-Service Portal </a:t>
            </a:r>
          </a:p>
        </p:txBody>
      </p:sp>
    </p:spTree>
    <p:custDataLst>
      <p:tags r:id="rId1"/>
    </p:custDataLst>
    <p:extLst>
      <p:ext uri="{BB962C8B-B14F-4D97-AF65-F5344CB8AC3E}">
        <p14:creationId xmlns:p14="http://schemas.microsoft.com/office/powerpoint/2010/main" val="32840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500" fill="hold"/>
                                        <p:tgtEl>
                                          <p:spTgt spid="1040"/>
                                        </p:tgtEl>
                                        <p:attrNameLst>
                                          <p:attrName>ppt_x</p:attrName>
                                        </p:attrNameLst>
                                      </p:cBhvr>
                                      <p:tavLst>
                                        <p:tav tm="0">
                                          <p:val>
                                            <p:strVal val="#ppt_x"/>
                                          </p:val>
                                        </p:tav>
                                        <p:tav tm="100000">
                                          <p:val>
                                            <p:strVal val="#ppt_x"/>
                                          </p:val>
                                        </p:tav>
                                      </p:tavLst>
                                    </p:anim>
                                    <p:anim calcmode="lin" valueType="num">
                                      <p:cBhvr additive="base">
                                        <p:cTn id="8"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p:cNvSpPr>
            <a:spLocks noGrp="1" noChangeArrowheads="1"/>
          </p:cNvSpPr>
          <p:nvPr/>
        </p:nvSpPr>
        <p:spPr bwMode="auto">
          <a:xfrm>
            <a:off x="935582" y="112354"/>
            <a:ext cx="7202760" cy="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1600" b="1" dirty="0" smtClean="0">
                <a:solidFill>
                  <a:schemeClr val="tx2">
                    <a:lumMod val="60000"/>
                    <a:lumOff val="40000"/>
                  </a:schemeClr>
                </a:solidFill>
                <a:latin typeface="Optima" pitchFamily="34" charset="0"/>
              </a:rPr>
              <a:t>Resource Planning Life Cycle</a:t>
            </a:r>
            <a:endParaRPr lang="en-US" sz="1600" b="1" dirty="0">
              <a:solidFill>
                <a:schemeClr val="tx2">
                  <a:lumMod val="60000"/>
                  <a:lumOff val="40000"/>
                </a:schemeClr>
              </a:solidFill>
              <a:latin typeface="Optima" pitchFamily="34" charset="0"/>
            </a:endParaRPr>
          </a:p>
        </p:txBody>
      </p:sp>
      <p:sp>
        <p:nvSpPr>
          <p:cNvPr id="2055"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6CC9546-74A8-4360-A375-DCDB9F3C7786}" type="slidenum">
              <a:rPr lang="en-US" sz="1400" smtClean="0"/>
              <a:pPr>
                <a:defRPr/>
              </a:pPr>
              <a:t>8</a:t>
            </a:fld>
            <a:endParaRPr lang="en-US" sz="1400" dirty="0" smtClean="0"/>
          </a:p>
        </p:txBody>
      </p:sp>
      <p:grpSp>
        <p:nvGrpSpPr>
          <p:cNvPr id="5" name="Group 4"/>
          <p:cNvGrpSpPr/>
          <p:nvPr/>
        </p:nvGrpSpPr>
        <p:grpSpPr>
          <a:xfrm>
            <a:off x="3307485" y="1721456"/>
            <a:ext cx="2519794" cy="2389425"/>
            <a:chOff x="1969630" y="2131829"/>
            <a:chExt cx="3372105" cy="3369309"/>
          </a:xfrm>
        </p:grpSpPr>
        <p:sp>
          <p:nvSpPr>
            <p:cNvPr id="6" name="Freeform 5"/>
            <p:cNvSpPr/>
            <p:nvPr/>
          </p:nvSpPr>
          <p:spPr>
            <a:xfrm>
              <a:off x="4069941" y="2206807"/>
              <a:ext cx="1193008" cy="1193008"/>
            </a:xfrm>
            <a:custGeom>
              <a:avLst/>
              <a:gdLst>
                <a:gd name="connsiteX0" fmla="*/ 0 w 1193008"/>
                <a:gd name="connsiteY0" fmla="*/ 0 h 1193008"/>
                <a:gd name="connsiteX1" fmla="*/ 1193008 w 1193008"/>
                <a:gd name="connsiteY1" fmla="*/ 0 h 1193008"/>
                <a:gd name="connsiteX2" fmla="*/ 1193008 w 1193008"/>
                <a:gd name="connsiteY2" fmla="*/ 1193008 h 1193008"/>
                <a:gd name="connsiteX3" fmla="*/ 0 w 1193008"/>
                <a:gd name="connsiteY3" fmla="*/ 1193008 h 1193008"/>
                <a:gd name="connsiteX4" fmla="*/ 0 w 1193008"/>
                <a:gd name="connsiteY4" fmla="*/ 0 h 119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8" h="1193008">
                  <a:moveTo>
                    <a:pt x="0" y="0"/>
                  </a:moveTo>
                  <a:lnTo>
                    <a:pt x="1193008" y="0"/>
                  </a:lnTo>
                  <a:lnTo>
                    <a:pt x="1193008" y="1193008"/>
                  </a:lnTo>
                  <a:lnTo>
                    <a:pt x="0" y="1193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B0F0"/>
                  </a:solidFill>
                </a:rPr>
                <a:t>Forecasting</a:t>
              </a:r>
              <a:endParaRPr lang="en-GB" sz="1300" kern="1200" dirty="0">
                <a:solidFill>
                  <a:srgbClr val="00B0F0"/>
                </a:solidFill>
              </a:endParaRPr>
            </a:p>
          </p:txBody>
        </p:sp>
        <p:sp>
          <p:nvSpPr>
            <p:cNvPr id="7" name="Circular Arrow 6"/>
            <p:cNvSpPr/>
            <p:nvPr/>
          </p:nvSpPr>
          <p:spPr>
            <a:xfrm>
              <a:off x="1969630" y="2131829"/>
              <a:ext cx="3368298" cy="3368298"/>
            </a:xfrm>
            <a:prstGeom prst="circularArrow">
              <a:avLst>
                <a:gd name="adj1" fmla="val 6907"/>
                <a:gd name="adj2" fmla="val 465717"/>
                <a:gd name="adj3" fmla="val 547881"/>
                <a:gd name="adj4" fmla="val 20586403"/>
                <a:gd name="adj5" fmla="val 805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4069941" y="4232139"/>
              <a:ext cx="1193008" cy="1193008"/>
            </a:xfrm>
            <a:custGeom>
              <a:avLst/>
              <a:gdLst>
                <a:gd name="connsiteX0" fmla="*/ 0 w 1193008"/>
                <a:gd name="connsiteY0" fmla="*/ 0 h 1193008"/>
                <a:gd name="connsiteX1" fmla="*/ 1193008 w 1193008"/>
                <a:gd name="connsiteY1" fmla="*/ 0 h 1193008"/>
                <a:gd name="connsiteX2" fmla="*/ 1193008 w 1193008"/>
                <a:gd name="connsiteY2" fmla="*/ 1193008 h 1193008"/>
                <a:gd name="connsiteX3" fmla="*/ 0 w 1193008"/>
                <a:gd name="connsiteY3" fmla="*/ 1193008 h 1193008"/>
                <a:gd name="connsiteX4" fmla="*/ 0 w 1193008"/>
                <a:gd name="connsiteY4" fmla="*/ 0 h 119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8" h="1193008">
                  <a:moveTo>
                    <a:pt x="0" y="0"/>
                  </a:moveTo>
                  <a:lnTo>
                    <a:pt x="1193008" y="0"/>
                  </a:lnTo>
                  <a:lnTo>
                    <a:pt x="1193008" y="1193008"/>
                  </a:lnTo>
                  <a:lnTo>
                    <a:pt x="0" y="1193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B0F0"/>
                  </a:solidFill>
                </a:rPr>
                <a:t>Planning</a:t>
              </a:r>
              <a:endParaRPr lang="en-GB" sz="1300" kern="1200" dirty="0">
                <a:solidFill>
                  <a:srgbClr val="00B0F0"/>
                </a:solidFill>
              </a:endParaRPr>
            </a:p>
          </p:txBody>
        </p:sp>
        <p:sp>
          <p:nvSpPr>
            <p:cNvPr id="9" name="Circular Arrow 8"/>
            <p:cNvSpPr/>
            <p:nvPr/>
          </p:nvSpPr>
          <p:spPr>
            <a:xfrm>
              <a:off x="1969630" y="2131829"/>
              <a:ext cx="3368298" cy="3368298"/>
            </a:xfrm>
            <a:prstGeom prst="circularArrow">
              <a:avLst>
                <a:gd name="adj1" fmla="val 6907"/>
                <a:gd name="adj2" fmla="val 465717"/>
                <a:gd name="adj3" fmla="val 5947881"/>
                <a:gd name="adj4" fmla="val 4386403"/>
                <a:gd name="adj5" fmla="val 805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2044609" y="4232138"/>
              <a:ext cx="1609169" cy="1193008"/>
            </a:xfrm>
            <a:custGeom>
              <a:avLst/>
              <a:gdLst>
                <a:gd name="connsiteX0" fmla="*/ 0 w 1193008"/>
                <a:gd name="connsiteY0" fmla="*/ 0 h 1193008"/>
                <a:gd name="connsiteX1" fmla="*/ 1193008 w 1193008"/>
                <a:gd name="connsiteY1" fmla="*/ 0 h 1193008"/>
                <a:gd name="connsiteX2" fmla="*/ 1193008 w 1193008"/>
                <a:gd name="connsiteY2" fmla="*/ 1193008 h 1193008"/>
                <a:gd name="connsiteX3" fmla="*/ 0 w 1193008"/>
                <a:gd name="connsiteY3" fmla="*/ 1193008 h 1193008"/>
                <a:gd name="connsiteX4" fmla="*/ 0 w 1193008"/>
                <a:gd name="connsiteY4" fmla="*/ 0 h 119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8" h="1193008">
                  <a:moveTo>
                    <a:pt x="0" y="0"/>
                  </a:moveTo>
                  <a:lnTo>
                    <a:pt x="1193008" y="0"/>
                  </a:lnTo>
                  <a:lnTo>
                    <a:pt x="1193008" y="1193008"/>
                  </a:lnTo>
                  <a:lnTo>
                    <a:pt x="0" y="1193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B0F0"/>
                  </a:solidFill>
                </a:rPr>
                <a:t>Implementation</a:t>
              </a:r>
              <a:endParaRPr lang="en-GB" sz="1300" kern="1200" dirty="0">
                <a:solidFill>
                  <a:srgbClr val="00B0F0"/>
                </a:solidFill>
              </a:endParaRPr>
            </a:p>
          </p:txBody>
        </p:sp>
        <p:sp>
          <p:nvSpPr>
            <p:cNvPr id="11" name="Circular Arrow 10"/>
            <p:cNvSpPr/>
            <p:nvPr/>
          </p:nvSpPr>
          <p:spPr>
            <a:xfrm>
              <a:off x="1973437" y="2132840"/>
              <a:ext cx="3368298" cy="3368298"/>
            </a:xfrm>
            <a:prstGeom prst="circularArrow">
              <a:avLst>
                <a:gd name="adj1" fmla="val 6907"/>
                <a:gd name="adj2" fmla="val 465717"/>
                <a:gd name="adj3" fmla="val 11347881"/>
                <a:gd name="adj4" fmla="val 9786403"/>
                <a:gd name="adj5" fmla="val 805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044609" y="2206807"/>
              <a:ext cx="1193008" cy="1193008"/>
            </a:xfrm>
            <a:custGeom>
              <a:avLst/>
              <a:gdLst>
                <a:gd name="connsiteX0" fmla="*/ 0 w 1193008"/>
                <a:gd name="connsiteY0" fmla="*/ 0 h 1193008"/>
                <a:gd name="connsiteX1" fmla="*/ 1193008 w 1193008"/>
                <a:gd name="connsiteY1" fmla="*/ 0 h 1193008"/>
                <a:gd name="connsiteX2" fmla="*/ 1193008 w 1193008"/>
                <a:gd name="connsiteY2" fmla="*/ 1193008 h 1193008"/>
                <a:gd name="connsiteX3" fmla="*/ 0 w 1193008"/>
                <a:gd name="connsiteY3" fmla="*/ 1193008 h 1193008"/>
                <a:gd name="connsiteX4" fmla="*/ 0 w 1193008"/>
                <a:gd name="connsiteY4" fmla="*/ 0 h 119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8" h="1193008">
                  <a:moveTo>
                    <a:pt x="0" y="0"/>
                  </a:moveTo>
                  <a:lnTo>
                    <a:pt x="1193008" y="0"/>
                  </a:lnTo>
                  <a:lnTo>
                    <a:pt x="1193008" y="1193008"/>
                  </a:lnTo>
                  <a:lnTo>
                    <a:pt x="0" y="1193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rgbClr val="00B0F0"/>
                  </a:solidFill>
                </a:rPr>
                <a:t>Review</a:t>
              </a:r>
              <a:endParaRPr lang="en-GB" sz="1300" kern="1200" dirty="0">
                <a:solidFill>
                  <a:srgbClr val="00B0F0"/>
                </a:solidFill>
              </a:endParaRPr>
            </a:p>
          </p:txBody>
        </p:sp>
        <p:sp>
          <p:nvSpPr>
            <p:cNvPr id="13" name="Circular Arrow 12"/>
            <p:cNvSpPr/>
            <p:nvPr/>
          </p:nvSpPr>
          <p:spPr>
            <a:xfrm>
              <a:off x="1973437" y="2132840"/>
              <a:ext cx="3368298" cy="3368298"/>
            </a:xfrm>
            <a:prstGeom prst="circularArrow">
              <a:avLst>
                <a:gd name="adj1" fmla="val 6907"/>
                <a:gd name="adj2" fmla="val 465717"/>
                <a:gd name="adj3" fmla="val 16747881"/>
                <a:gd name="adj4" fmla="val 15186403"/>
                <a:gd name="adj5" fmla="val 805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63" y="764704"/>
            <a:ext cx="3118459" cy="142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554439463"/>
              </p:ext>
            </p:extLst>
          </p:nvPr>
        </p:nvGraphicFramePr>
        <p:xfrm>
          <a:off x="4873240" y="3929821"/>
          <a:ext cx="4136516" cy="2492682"/>
        </p:xfrm>
        <a:graphic>
          <a:graphicData uri="http://schemas.openxmlformats.org/presentationml/2006/ole">
            <mc:AlternateContent xmlns:mc="http://schemas.openxmlformats.org/markup-compatibility/2006">
              <mc:Choice xmlns:v="urn:schemas-microsoft-com:vml" Requires="v">
                <p:oleObj spid="_x0000_s13332" name="Worksheet" r:id="rId6" imgW="9896543" imgH="5962740" progId="Excel.Sheet.12">
                  <p:embed/>
                </p:oleObj>
              </mc:Choice>
              <mc:Fallback>
                <p:oleObj name="Worksheet" r:id="rId6" imgW="9896543" imgH="5962740" progId="Excel.Sheet.12">
                  <p:embed/>
                  <p:pic>
                    <p:nvPicPr>
                      <p:cNvPr id="0" name=""/>
                      <p:cNvPicPr/>
                      <p:nvPr/>
                    </p:nvPicPr>
                    <p:blipFill>
                      <a:blip r:embed="rId7"/>
                      <a:stretch>
                        <a:fillRect/>
                      </a:stretch>
                    </p:blipFill>
                    <p:spPr>
                      <a:xfrm>
                        <a:off x="4873240" y="3929821"/>
                        <a:ext cx="4136516" cy="2492682"/>
                      </a:xfrm>
                      <a:prstGeom prst="rect">
                        <a:avLst/>
                      </a:prstGeom>
                    </p:spPr>
                  </p:pic>
                </p:oleObj>
              </mc:Fallback>
            </mc:AlternateContent>
          </a:graphicData>
        </a:graphic>
      </p:graphicFrame>
      <p:cxnSp>
        <p:nvCxnSpPr>
          <p:cNvPr id="20" name="Straight Arrow Connector 19"/>
          <p:cNvCxnSpPr/>
          <p:nvPr/>
        </p:nvCxnSpPr>
        <p:spPr>
          <a:xfrm flipV="1">
            <a:off x="6793930" y="6072058"/>
            <a:ext cx="217937" cy="335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85684" y="6391725"/>
            <a:ext cx="1208509" cy="369332"/>
          </a:xfrm>
          <a:prstGeom prst="rect">
            <a:avLst/>
          </a:prstGeom>
          <a:noFill/>
        </p:spPr>
        <p:txBody>
          <a:bodyPr wrap="square" rtlCol="0">
            <a:spAutoFit/>
          </a:bodyPr>
          <a:lstStyle/>
          <a:p>
            <a:r>
              <a:rPr lang="en-GB" sz="900" dirty="0" smtClean="0"/>
              <a:t>May need to recruit new staff</a:t>
            </a:r>
            <a:endParaRPr lang="en-GB" sz="900" dirty="0"/>
          </a:p>
        </p:txBody>
      </p:sp>
      <p:cxnSp>
        <p:nvCxnSpPr>
          <p:cNvPr id="23" name="Straight Arrow Connector 22"/>
          <p:cNvCxnSpPr/>
          <p:nvPr/>
        </p:nvCxnSpPr>
        <p:spPr>
          <a:xfrm flipH="1" flipV="1">
            <a:off x="7504126" y="5823079"/>
            <a:ext cx="85444" cy="557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04126" y="6391725"/>
            <a:ext cx="1473786" cy="369332"/>
          </a:xfrm>
          <a:prstGeom prst="rect">
            <a:avLst/>
          </a:prstGeom>
          <a:noFill/>
        </p:spPr>
        <p:txBody>
          <a:bodyPr wrap="square" rtlCol="0">
            <a:spAutoFit/>
          </a:bodyPr>
          <a:lstStyle/>
          <a:p>
            <a:r>
              <a:rPr lang="en-GB" sz="900" dirty="0" smtClean="0"/>
              <a:t>Potentially cross train staff to support August’s deficit</a:t>
            </a:r>
            <a:endParaRPr lang="en-GB" sz="900" dirty="0"/>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5" y="4004191"/>
            <a:ext cx="4110184" cy="237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514" y="739446"/>
            <a:ext cx="2724398" cy="16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Down Arrow 28"/>
          <p:cNvSpPr/>
          <p:nvPr/>
        </p:nvSpPr>
        <p:spPr>
          <a:xfrm>
            <a:off x="7316966" y="2916169"/>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6372200" y="2377104"/>
            <a:ext cx="2448272" cy="553998"/>
          </a:xfrm>
          <a:prstGeom prst="rect">
            <a:avLst/>
          </a:prstGeom>
          <a:noFill/>
        </p:spPr>
        <p:txBody>
          <a:bodyPr wrap="square" rtlCol="0">
            <a:spAutoFit/>
          </a:bodyPr>
          <a:lstStyle/>
          <a:p>
            <a:r>
              <a:rPr lang="en-GB" sz="1000" dirty="0" smtClean="0"/>
              <a:t>Workloads are forecast based on historical trends and feed into the resource planning model </a:t>
            </a:r>
            <a:endParaRPr lang="en-GB" sz="1000" dirty="0"/>
          </a:p>
        </p:txBody>
      </p:sp>
      <p:sp>
        <p:nvSpPr>
          <p:cNvPr id="43" name="Down Arrow 42"/>
          <p:cNvSpPr/>
          <p:nvPr/>
        </p:nvSpPr>
        <p:spPr>
          <a:xfrm rot="10800000">
            <a:off x="1323655" y="2592133"/>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293787" y="3312592"/>
            <a:ext cx="2448272" cy="553998"/>
          </a:xfrm>
          <a:prstGeom prst="rect">
            <a:avLst/>
          </a:prstGeom>
          <a:noFill/>
        </p:spPr>
        <p:txBody>
          <a:bodyPr wrap="square" rtlCol="0">
            <a:spAutoFit/>
          </a:bodyPr>
          <a:lstStyle/>
          <a:p>
            <a:r>
              <a:rPr lang="en-GB" sz="1000" dirty="0" smtClean="0"/>
              <a:t>Daily performance is captured and constantly incorporated into the review data</a:t>
            </a:r>
            <a:endParaRPr lang="en-GB" sz="1000" dirty="0"/>
          </a:p>
        </p:txBody>
      </p:sp>
      <p:sp>
        <p:nvSpPr>
          <p:cNvPr id="47" name="Down Arrow 46"/>
          <p:cNvSpPr/>
          <p:nvPr/>
        </p:nvSpPr>
        <p:spPr>
          <a:xfrm rot="5400000">
            <a:off x="4191789" y="5715067"/>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1557613" y="5747985"/>
            <a:ext cx="2448272" cy="707886"/>
          </a:xfrm>
          <a:prstGeom prst="rect">
            <a:avLst/>
          </a:prstGeom>
          <a:noFill/>
        </p:spPr>
        <p:txBody>
          <a:bodyPr wrap="square" rtlCol="0">
            <a:spAutoFit/>
          </a:bodyPr>
          <a:lstStyle/>
          <a:p>
            <a:r>
              <a:rPr lang="en-GB" sz="1000" dirty="0" smtClean="0"/>
              <a:t>Once high level planning been agreed this then informs the daily plan, which is used to manage workloads through the day and report when things do not go to plan</a:t>
            </a:r>
            <a:endParaRPr lang="en-GB" sz="1000" dirty="0"/>
          </a:p>
        </p:txBody>
      </p:sp>
      <p:sp>
        <p:nvSpPr>
          <p:cNvPr id="50" name="Down Arrow 49"/>
          <p:cNvSpPr/>
          <p:nvPr/>
        </p:nvSpPr>
        <p:spPr>
          <a:xfrm rot="16200000">
            <a:off x="4320938" y="660823"/>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3217627" y="1200883"/>
            <a:ext cx="2448272" cy="553998"/>
          </a:xfrm>
          <a:prstGeom prst="rect">
            <a:avLst/>
          </a:prstGeom>
          <a:noFill/>
        </p:spPr>
        <p:txBody>
          <a:bodyPr wrap="square" rtlCol="0">
            <a:spAutoFit/>
          </a:bodyPr>
          <a:lstStyle/>
          <a:p>
            <a:r>
              <a:rPr lang="en-GB" sz="1000" dirty="0" smtClean="0"/>
              <a:t>Based on analysis of the review data forecasts may need to be adjusted and the cycle begins again</a:t>
            </a:r>
            <a:endParaRPr lang="en-GB" sz="1000" dirty="0"/>
          </a:p>
        </p:txBody>
      </p:sp>
    </p:spTree>
    <p:custDataLst>
      <p:tags r:id="rId2"/>
    </p:custDataLst>
    <p:extLst>
      <p:ext uri="{BB962C8B-B14F-4D97-AF65-F5344CB8AC3E}">
        <p14:creationId xmlns:p14="http://schemas.microsoft.com/office/powerpoint/2010/main" val="990880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41706261"/>
              </p:ext>
            </p:extLst>
          </p:nvPr>
        </p:nvGraphicFramePr>
        <p:xfrm>
          <a:off x="683568" y="855876"/>
          <a:ext cx="8064896" cy="5412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23528" y="332656"/>
            <a:ext cx="4464496" cy="523220"/>
          </a:xfrm>
          <a:prstGeom prst="rect">
            <a:avLst/>
          </a:prstGeom>
          <a:noFill/>
        </p:spPr>
        <p:txBody>
          <a:bodyPr wrap="square" rtlCol="0">
            <a:spAutoFit/>
          </a:bodyPr>
          <a:lstStyle/>
          <a:p>
            <a:r>
              <a:rPr lang="en-GB" sz="2800" dirty="0" smtClean="0"/>
              <a:t>Outcomes</a:t>
            </a:r>
            <a:endParaRPr lang="en-GB" sz="2800" dirty="0"/>
          </a:p>
        </p:txBody>
      </p:sp>
    </p:spTree>
    <p:custDataLst>
      <p:tags r:id="rId1"/>
    </p:custDataLst>
    <p:extLst>
      <p:ext uri="{BB962C8B-B14F-4D97-AF65-F5344CB8AC3E}">
        <p14:creationId xmlns:p14="http://schemas.microsoft.com/office/powerpoint/2010/main" val="3114544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ID" val="SectionTitle"/>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740</Words>
  <Application>Microsoft Office PowerPoint</Application>
  <PresentationFormat>On-screen Show (4:3)</PresentationFormat>
  <Paragraphs>99</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Office Theme</vt:lpstr>
      <vt:lpstr>Clip</vt:lpstr>
      <vt:lpstr>Worksheet</vt:lpstr>
      <vt:lpstr>PowerPoint Presentation</vt:lpstr>
      <vt:lpstr>Does this look familiar?</vt:lpstr>
      <vt:lpstr>Our starting point – understanding how we deliver services now, and where we want to get to – including the new technology to support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RCT Homes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Working</dc:title>
  <dc:creator>balfel</dc:creator>
  <cp:lastModifiedBy>balfel</cp:lastModifiedBy>
  <cp:revision>41</cp:revision>
  <dcterms:created xsi:type="dcterms:W3CDTF">2015-02-25T14:09:12Z</dcterms:created>
  <dcterms:modified xsi:type="dcterms:W3CDTF">2015-03-02T16:14:53Z</dcterms:modified>
</cp:coreProperties>
</file>