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288" r:id="rId4"/>
    <p:sldId id="290" r:id="rId5"/>
    <p:sldId id="286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5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1494" y="90"/>
      </p:cViewPr>
      <p:guideLst>
        <p:guide orient="horz" pos="2235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37762-D7D4-6644-8419-88E1E2B1CDE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AAD4-CF31-3348-B9FE-85D28880A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_fc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1601"/>
            <a:ext cx="7772400" cy="1560134"/>
          </a:xfr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3499"/>
            <a:ext cx="7772400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5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BT_colour_mark_pos_CS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84" y="6188206"/>
            <a:ext cx="913490" cy="4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1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28" y="1600200"/>
            <a:ext cx="8255172" cy="45259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1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628" y="1600200"/>
            <a:ext cx="4064172" cy="4525963"/>
          </a:xfrm>
        </p:spPr>
        <p:txBody>
          <a:bodyPr/>
          <a:lstStyle>
            <a:lvl1pPr marL="222250" marR="0" indent="-222250" algn="l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Char char="•"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2250" marR="0" lvl="0" indent="-222250" algn="l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37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537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2250" marR="0" indent="-222250" algn="l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Char char="•"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2250" marR="0" lvl="0" indent="-222250" algn="l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37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537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59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01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628" y="601054"/>
            <a:ext cx="8229600" cy="697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628" y="1600200"/>
            <a:ext cx="8255172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</p:txBody>
      </p:sp>
      <p:pic>
        <p:nvPicPr>
          <p:cNvPr id="8" name="Picture 7" descr="BT_colour_mark_pos_CS3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84" y="6188206"/>
            <a:ext cx="913490" cy="433285"/>
          </a:xfrm>
          <a:prstGeom prst="rect">
            <a:avLst/>
          </a:prstGeom>
        </p:spPr>
      </p:pic>
      <p:pic>
        <p:nvPicPr>
          <p:cNvPr id="6" name="Picture 5" descr="top_bann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4572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05117"/>
            <a:ext cx="8373720" cy="922688"/>
          </a:xfrm>
        </p:spPr>
        <p:txBody>
          <a:bodyPr/>
          <a:lstStyle/>
          <a:p>
            <a:r>
              <a:rPr lang="en-US" dirty="0"/>
              <a:t>BT, taking </a:t>
            </a:r>
            <a:r>
              <a:rPr lang="en-US" dirty="0" smtClean="0"/>
              <a:t>technology forward.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75037"/>
            <a:ext cx="7772400" cy="1752600"/>
          </a:xfrm>
        </p:spPr>
        <p:txBody>
          <a:bodyPr/>
          <a:lstStyle/>
          <a:p>
            <a:r>
              <a:rPr lang="en-US" dirty="0"/>
              <a:t>Colin Lees, CIO, BT Business.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&amp; Public Sector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8" y="1298069"/>
            <a:ext cx="8183520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changes happening </a:t>
            </a:r>
            <a:r>
              <a:rPr lang="en-US" u="sng" dirty="0" smtClean="0"/>
              <a:t>today</a:t>
            </a:r>
            <a:endParaRPr lang="en-US" u="sng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06981" y="3267297"/>
            <a:ext cx="2053966" cy="85644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marL="222250" indent="-22225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85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The move to new technology – cloud, “All IP”, apps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06981" y="1592839"/>
            <a:ext cx="2053966" cy="856445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marL="222250" indent="-22225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85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Convergence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06981" y="4941755"/>
            <a:ext cx="2053966" cy="856445"/>
          </a:xfrm>
          <a:prstGeom prst="rect">
            <a:avLst/>
          </a:prstGeom>
          <a:solidFill>
            <a:schemeClr val="accent6"/>
          </a:solidFill>
        </p:spPr>
        <p:txBody>
          <a:bodyPr vert="horz" lIns="0" tIns="0" rIns="0" bIns="0" rtlCol="0" anchor="ctr" anchorCtr="0">
            <a:noAutofit/>
          </a:bodyPr>
          <a:lstStyle>
            <a:lvl1pPr marL="222250" indent="-22225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85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The need for speed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3" name="Picture 32" descr="c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24" y="2301828"/>
            <a:ext cx="1631956" cy="1320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2834" y="1655497"/>
            <a:ext cx="439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in how we purchase then in how the technology works together.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952833" y="3372353"/>
            <a:ext cx="504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number of transformational technology changes are quickly moving from slides to reality!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952832" y="5046811"/>
            <a:ext cx="494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5-10 Meg Broadband To 20-100 Meg and beyond.  The demand for speed is ever increasing.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5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new products reflect how technology is changing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90595" y="1923761"/>
            <a:ext cx="2053966" cy="20539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b="1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590595" y="4146585"/>
            <a:ext cx="2053966" cy="85644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marL="222250" indent="-22225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85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APP Direct</a:t>
            </a:r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49731" y="1923761"/>
            <a:ext cx="2053966" cy="3079269"/>
            <a:chOff x="929919" y="1981351"/>
            <a:chExt cx="1766884" cy="2648881"/>
          </a:xfrm>
        </p:grpSpPr>
        <p:sp>
          <p:nvSpPr>
            <p:cNvPr id="4" name="Oval 3"/>
            <p:cNvSpPr/>
            <p:nvPr/>
          </p:nvSpPr>
          <p:spPr>
            <a:xfrm>
              <a:off x="929919" y="1981351"/>
              <a:ext cx="1766884" cy="17668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929919" y="3893492"/>
              <a:ext cx="1766884" cy="736740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marL="222250" indent="-222250" algn="l" defTabSz="457200" rtl="0" eaLnBrk="1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850"/>
                </a:spcAft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00"/>
                </a:lnSpc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FFFF"/>
                  </a:solidFill>
                </a:rPr>
                <a:t>BT One Phone </a:t>
              </a:r>
            </a:p>
          </p:txBody>
        </p:sp>
        <p:pic>
          <p:nvPicPr>
            <p:cNvPr id="32" name="Picture 31" descr="phon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783" y="2251892"/>
              <a:ext cx="672466" cy="1171983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6327147" y="1923761"/>
            <a:ext cx="2053966" cy="20539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316064" y="4146585"/>
            <a:ext cx="2053966" cy="8564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BT Cloud Voice</a:t>
            </a:r>
          </a:p>
        </p:txBody>
      </p:sp>
      <p:pic>
        <p:nvPicPr>
          <p:cNvPr id="33" name="Picture 32" descr="c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24" y="2301828"/>
            <a:ext cx="1631956" cy="1320754"/>
          </a:xfrm>
          <a:prstGeom prst="rect">
            <a:avLst/>
          </a:prstGeom>
        </p:spPr>
      </p:pic>
      <p:pic>
        <p:nvPicPr>
          <p:cNvPr id="39" name="Picture 38" descr="a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9" y="2317223"/>
            <a:ext cx="1413897" cy="12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27" y="5855777"/>
            <a:ext cx="8124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“ The CIO </a:t>
            </a:r>
            <a:r>
              <a:rPr lang="en-GB" sz="1400" dirty="0"/>
              <a:t>has a critical role to play making sure that the technology roadmaps are informed by the business and that the business roadmaps are informed by technology</a:t>
            </a:r>
            <a:r>
              <a:rPr lang="en-GB" sz="1400" dirty="0" smtClean="0"/>
              <a:t>.  Making technology a driving force behind a business”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52040"/>
            <a:ext cx="9144793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28" y="601054"/>
            <a:ext cx="8229600" cy="1115370"/>
          </a:xfrm>
        </p:spPr>
        <p:txBody>
          <a:bodyPr/>
          <a:lstStyle/>
          <a:p>
            <a:r>
              <a:rPr lang="en-US" dirty="0"/>
              <a:t>We’re investing in the future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8417" y="1185456"/>
            <a:ext cx="541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BT research and development activities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121" y="6103697"/>
            <a:ext cx="46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Source: EU Industrial R&amp;D investor Scoreboard 2009-2014</a:t>
            </a:r>
            <a:b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** Source: British Telecommunications </a:t>
            </a:r>
            <a:r>
              <a:rPr lang="en-US" sz="9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plc</a:t>
            </a:r>
            <a: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Resort &amp; Accounts 2014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infog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5388" r="20370" b="13904"/>
          <a:stretch/>
        </p:blipFill>
        <p:spPr>
          <a:xfrm>
            <a:off x="1539994" y="1553414"/>
            <a:ext cx="5972248" cy="4550042"/>
          </a:xfrm>
          <a:prstGeom prst="rect">
            <a:avLst/>
          </a:prstGeom>
        </p:spPr>
      </p:pic>
      <p:pic>
        <p:nvPicPr>
          <p:cNvPr id="4" name="Picture 3" descr="infog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5506" r="20286" b="13666"/>
          <a:stretch/>
        </p:blipFill>
        <p:spPr>
          <a:xfrm>
            <a:off x="1539994" y="1531697"/>
            <a:ext cx="6018846" cy="45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T NEW COMPLETE">
      <a:dk1>
        <a:srgbClr val="55379B"/>
      </a:dk1>
      <a:lt1>
        <a:srgbClr val="FFFFFF"/>
      </a:lt1>
      <a:dk2>
        <a:srgbClr val="3C3C3C"/>
      </a:dk2>
      <a:lt2>
        <a:srgbClr val="FFCC00"/>
      </a:lt2>
      <a:accent1>
        <a:srgbClr val="FF379B"/>
      </a:accent1>
      <a:accent2>
        <a:srgbClr val="004796"/>
      </a:accent2>
      <a:accent3>
        <a:srgbClr val="46C4DB"/>
      </a:accent3>
      <a:accent4>
        <a:srgbClr val="FF9600"/>
      </a:accent4>
      <a:accent5>
        <a:srgbClr val="009957"/>
      </a:accent5>
      <a:accent6>
        <a:srgbClr val="0295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160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BT, taking technology forward. </vt:lpstr>
      <vt:lpstr>Business &amp; Public Sector</vt:lpstr>
      <vt:lpstr>Technology changes happening today</vt:lpstr>
      <vt:lpstr>Our new products reflect how technology is changing</vt:lpstr>
      <vt:lpstr>PowerPoint Presentation</vt:lpstr>
      <vt:lpstr>We’re investing in the future.</vt:lpstr>
    </vt:vector>
  </TitlesOfParts>
  <Company>Sideshow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Tame</dc:creator>
  <cp:lastModifiedBy>Cater,A,Aphinia,HSF2 R</cp:lastModifiedBy>
  <cp:revision>132</cp:revision>
  <dcterms:created xsi:type="dcterms:W3CDTF">2015-06-19T15:39:33Z</dcterms:created>
  <dcterms:modified xsi:type="dcterms:W3CDTF">2016-09-22T10:17:53Z</dcterms:modified>
</cp:coreProperties>
</file>